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06" r:id="rId1"/>
  </p:sldMasterIdLst>
  <p:notesMasterIdLst>
    <p:notesMasterId r:id="rId41"/>
  </p:notesMasterIdLst>
  <p:sldIdLst>
    <p:sldId id="259" r:id="rId2"/>
    <p:sldId id="256" r:id="rId3"/>
    <p:sldId id="909" r:id="rId4"/>
    <p:sldId id="992" r:id="rId5"/>
    <p:sldId id="993" r:id="rId6"/>
    <p:sldId id="994" r:id="rId7"/>
    <p:sldId id="995" r:id="rId8"/>
    <p:sldId id="996" r:id="rId9"/>
    <p:sldId id="997" r:id="rId10"/>
    <p:sldId id="998" r:id="rId11"/>
    <p:sldId id="999" r:id="rId12"/>
    <p:sldId id="1000" r:id="rId13"/>
    <p:sldId id="1024" r:id="rId14"/>
    <p:sldId id="1023" r:id="rId15"/>
    <p:sldId id="1008" r:id="rId16"/>
    <p:sldId id="1025" r:id="rId17"/>
    <p:sldId id="1027" r:id="rId18"/>
    <p:sldId id="1026" r:id="rId19"/>
    <p:sldId id="1009" r:id="rId20"/>
    <p:sldId id="1011" r:id="rId21"/>
    <p:sldId id="1012" r:id="rId22"/>
    <p:sldId id="1013" r:id="rId23"/>
    <p:sldId id="1014" r:id="rId24"/>
    <p:sldId id="1015" r:id="rId25"/>
    <p:sldId id="1016" r:id="rId26"/>
    <p:sldId id="1017" r:id="rId27"/>
    <p:sldId id="1028" r:id="rId28"/>
    <p:sldId id="1020" r:id="rId29"/>
    <p:sldId id="1021" r:id="rId30"/>
    <p:sldId id="1018" r:id="rId31"/>
    <p:sldId id="1019" r:id="rId32"/>
    <p:sldId id="1010" r:id="rId33"/>
    <p:sldId id="1022" r:id="rId34"/>
    <p:sldId id="1029" r:id="rId35"/>
    <p:sldId id="1031" r:id="rId36"/>
    <p:sldId id="1032" r:id="rId37"/>
    <p:sldId id="1030" r:id="rId38"/>
    <p:sldId id="1007" r:id="rId39"/>
    <p:sldId id="854" r:id="rId40"/>
  </p:sldIdLst>
  <p:sldSz cx="12192000" cy="6858000"/>
  <p:notesSz cx="6858000" cy="9144000"/>
  <p:embeddedFontLst>
    <p:embeddedFont>
      <p:font typeface="Barlow" panose="00000500000000000000" pitchFamily="2" charset="0"/>
      <p:regular r:id="rId42"/>
      <p:bold r:id="rId43"/>
      <p:italic r:id="rId44"/>
      <p:boldItalic r:id="rId45"/>
    </p:embeddedFont>
    <p:embeddedFont>
      <p:font typeface="Calibri" panose="020F0502020204030204" pitchFamily="34" charset="0"/>
      <p:regular r:id="rId46"/>
      <p:bold r:id="rId47"/>
      <p:italic r:id="rId48"/>
      <p:boldItalic r:id="rId49"/>
    </p:embeddedFont>
    <p:embeddedFont>
      <p:font typeface="Microsoft Sans Serif" panose="020B0604020202020204" pitchFamily="34" charset="0"/>
      <p:regular r:id="rId50"/>
    </p:embeddedFont>
    <p:embeddedFont>
      <p:font typeface="Open Sans" panose="020B060603050402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ECBEB7-3E41-6713-6187-CB04CA170274}" name="Frank Jastrzembski" initials="" userId="S::frank.jastrzembski@uscca.com::90b433c0-68c4-48e2-960e-34fb2a60803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hrugs" initials="S" lastIdx="2" clrIdx="0">
    <p:extLst>
      <p:ext uri="{19B8F6BF-5375-455C-9EA6-DF929625EA0E}">
        <p15:presenceInfo xmlns:p15="http://schemas.microsoft.com/office/powerpoint/2012/main" userId="Shrug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057"/>
    <a:srgbClr val="FC7F18"/>
    <a:srgbClr val="FF45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03"/>
    <p:restoredTop sz="94694"/>
  </p:normalViewPr>
  <p:slideViewPr>
    <p:cSldViewPr snapToGrid="0" snapToObjects="1">
      <p:cViewPr varScale="1">
        <p:scale>
          <a:sx n="100" d="100"/>
          <a:sy n="100" d="100"/>
        </p:scale>
        <p:origin x="1428" y="90"/>
      </p:cViewPr>
      <p:guideLst>
        <p:guide orient="horz" pos="139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Suicide by Gender</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8AC9-41EF-BD49-0731842A2192}"/>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C148-4668-B51B-387C3CF968A5}"/>
              </c:ext>
            </c:extLst>
          </c:dPt>
          <c:cat>
            <c:strRef>
              <c:f>Sheet1!$A$2:$A$3</c:f>
              <c:strCache>
                <c:ptCount val="2"/>
                <c:pt idx="0">
                  <c:v>Males</c:v>
                </c:pt>
                <c:pt idx="1">
                  <c:v>Females</c:v>
                </c:pt>
              </c:strCache>
            </c:strRef>
          </c:cat>
          <c:val>
            <c:numRef>
              <c:f>Sheet1!$B$2:$B$3</c:f>
              <c:numCache>
                <c:formatCode>General</c:formatCode>
                <c:ptCount val="2"/>
                <c:pt idx="0">
                  <c:v>80</c:v>
                </c:pt>
                <c:pt idx="1">
                  <c:v>20</c:v>
                </c:pt>
              </c:numCache>
            </c:numRef>
          </c:val>
          <c:extLst>
            <c:ext xmlns:c16="http://schemas.microsoft.com/office/drawing/2014/chart" uri="{C3380CC4-5D6E-409C-BE32-E72D297353CC}">
              <c16:uniqueId val="{00000000-8AC9-41EF-BD49-0731842A2192}"/>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r>
              <a:rPr lang="en-US" dirty="0">
                <a:solidFill>
                  <a:schemeClr val="bg1"/>
                </a:solidFill>
              </a:rPr>
              <a:t>Suicide Rates by Age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10 to 14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Ages</c:v>
                </c:pt>
              </c:strCache>
            </c:strRef>
          </c:cat>
          <c:val>
            <c:numRef>
              <c:f>Sheet1!$B$2</c:f>
              <c:numCache>
                <c:formatCode>General</c:formatCode>
                <c:ptCount val="1"/>
                <c:pt idx="0">
                  <c:v>2.8</c:v>
                </c:pt>
              </c:numCache>
            </c:numRef>
          </c:val>
          <c:extLst>
            <c:ext xmlns:c16="http://schemas.microsoft.com/office/drawing/2014/chart" uri="{C3380CC4-5D6E-409C-BE32-E72D297353CC}">
              <c16:uniqueId val="{00000000-758B-4EFB-9411-52E11A6763DB}"/>
            </c:ext>
          </c:extLst>
        </c:ser>
        <c:ser>
          <c:idx val="1"/>
          <c:order val="1"/>
          <c:tx>
            <c:strRef>
              <c:f>Sheet1!$C$1</c:f>
              <c:strCache>
                <c:ptCount val="1"/>
                <c:pt idx="0">
                  <c:v>15 to 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Ages</c:v>
                </c:pt>
              </c:strCache>
            </c:strRef>
          </c:cat>
          <c:val>
            <c:numRef>
              <c:f>Sheet1!$C$2</c:f>
              <c:numCache>
                <c:formatCode>General</c:formatCode>
                <c:ptCount val="1"/>
                <c:pt idx="0">
                  <c:v>15.2</c:v>
                </c:pt>
              </c:numCache>
            </c:numRef>
          </c:val>
          <c:extLst>
            <c:ext xmlns:c16="http://schemas.microsoft.com/office/drawing/2014/chart" uri="{C3380CC4-5D6E-409C-BE32-E72D297353CC}">
              <c16:uniqueId val="{00000001-758B-4EFB-9411-52E11A6763DB}"/>
            </c:ext>
          </c:extLst>
        </c:ser>
        <c:ser>
          <c:idx val="2"/>
          <c:order val="2"/>
          <c:tx>
            <c:strRef>
              <c:f>Sheet1!$D$1</c:f>
              <c:strCache>
                <c:ptCount val="1"/>
                <c:pt idx="0">
                  <c:v>25 to 34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Ages</c:v>
                </c:pt>
              </c:strCache>
            </c:strRef>
          </c:cat>
          <c:val>
            <c:numRef>
              <c:f>Sheet1!$D$2</c:f>
              <c:numCache>
                <c:formatCode>General</c:formatCode>
                <c:ptCount val="1"/>
                <c:pt idx="0">
                  <c:v>19.5</c:v>
                </c:pt>
              </c:numCache>
            </c:numRef>
          </c:val>
          <c:extLst>
            <c:ext xmlns:c16="http://schemas.microsoft.com/office/drawing/2014/chart" uri="{C3380CC4-5D6E-409C-BE32-E72D297353CC}">
              <c16:uniqueId val="{00000002-758B-4EFB-9411-52E11A6763DB}"/>
            </c:ext>
          </c:extLst>
        </c:ser>
        <c:ser>
          <c:idx val="3"/>
          <c:order val="3"/>
          <c:tx>
            <c:strRef>
              <c:f>Sheet1!$E$1</c:f>
              <c:strCache>
                <c:ptCount val="1"/>
                <c:pt idx="0">
                  <c:v>35 to 44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Ages</c:v>
                </c:pt>
              </c:strCache>
            </c:strRef>
          </c:cat>
          <c:val>
            <c:numRef>
              <c:f>Sheet1!$E$2</c:f>
              <c:numCache>
                <c:formatCode>General</c:formatCode>
                <c:ptCount val="1"/>
                <c:pt idx="0">
                  <c:v>18.100000000000001</c:v>
                </c:pt>
              </c:numCache>
            </c:numRef>
          </c:val>
          <c:extLst>
            <c:ext xmlns:c16="http://schemas.microsoft.com/office/drawing/2014/chart" uri="{C3380CC4-5D6E-409C-BE32-E72D297353CC}">
              <c16:uniqueId val="{00000003-758B-4EFB-9411-52E11A6763DB}"/>
            </c:ext>
          </c:extLst>
        </c:ser>
        <c:ser>
          <c:idx val="4"/>
          <c:order val="4"/>
          <c:tx>
            <c:strRef>
              <c:f>Sheet1!$F$1</c:f>
              <c:strCache>
                <c:ptCount val="1"/>
                <c:pt idx="0">
                  <c:v>45 to 54</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Ages</c:v>
                </c:pt>
              </c:strCache>
            </c:strRef>
          </c:cat>
          <c:val>
            <c:numRef>
              <c:f>Sheet1!$F$2</c:f>
              <c:numCache>
                <c:formatCode>General</c:formatCode>
                <c:ptCount val="1"/>
                <c:pt idx="0">
                  <c:v>18.2</c:v>
                </c:pt>
              </c:numCache>
            </c:numRef>
          </c:val>
          <c:extLst>
            <c:ext xmlns:c16="http://schemas.microsoft.com/office/drawing/2014/chart" uri="{C3380CC4-5D6E-409C-BE32-E72D297353CC}">
              <c16:uniqueId val="{00000004-758B-4EFB-9411-52E11A6763DB}"/>
            </c:ext>
          </c:extLst>
        </c:ser>
        <c:ser>
          <c:idx val="5"/>
          <c:order val="5"/>
          <c:tx>
            <c:strRef>
              <c:f>Sheet1!$G$1</c:f>
              <c:strCache>
                <c:ptCount val="1"/>
                <c:pt idx="0">
                  <c:v>55 to 64</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Ages</c:v>
                </c:pt>
              </c:strCache>
            </c:strRef>
          </c:cat>
          <c:val>
            <c:numRef>
              <c:f>Sheet1!$G$2</c:f>
              <c:numCache>
                <c:formatCode>General</c:formatCode>
                <c:ptCount val="1"/>
                <c:pt idx="0">
                  <c:v>17</c:v>
                </c:pt>
              </c:numCache>
            </c:numRef>
          </c:val>
          <c:extLst>
            <c:ext xmlns:c16="http://schemas.microsoft.com/office/drawing/2014/chart" uri="{C3380CC4-5D6E-409C-BE32-E72D297353CC}">
              <c16:uniqueId val="{00000005-758B-4EFB-9411-52E11A6763DB}"/>
            </c:ext>
          </c:extLst>
        </c:ser>
        <c:ser>
          <c:idx val="6"/>
          <c:order val="6"/>
          <c:tx>
            <c:strRef>
              <c:f>Sheet1!$H$1</c:f>
              <c:strCache>
                <c:ptCount val="1"/>
                <c:pt idx="0">
                  <c:v>65 to 74</c:v>
                </c:pt>
              </c:strCache>
            </c:strRef>
          </c:tx>
          <c:spPr>
            <a:solidFill>
              <a:schemeClr val="accent1">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Ages</c:v>
                </c:pt>
              </c:strCache>
            </c:strRef>
          </c:cat>
          <c:val>
            <c:numRef>
              <c:f>Sheet1!$H$2</c:f>
              <c:numCache>
                <c:formatCode>General</c:formatCode>
                <c:ptCount val="1"/>
                <c:pt idx="0">
                  <c:v>15.3</c:v>
                </c:pt>
              </c:numCache>
            </c:numRef>
          </c:val>
          <c:extLst>
            <c:ext xmlns:c16="http://schemas.microsoft.com/office/drawing/2014/chart" uri="{C3380CC4-5D6E-409C-BE32-E72D297353CC}">
              <c16:uniqueId val="{00000006-758B-4EFB-9411-52E11A6763DB}"/>
            </c:ext>
          </c:extLst>
        </c:ser>
        <c:ser>
          <c:idx val="7"/>
          <c:order val="7"/>
          <c:tx>
            <c:strRef>
              <c:f>Sheet1!$I$1</c:f>
              <c:strCache>
                <c:ptCount val="1"/>
                <c:pt idx="0">
                  <c:v>75 to 84</c:v>
                </c:pt>
              </c:strCache>
            </c:strRef>
          </c:tx>
          <c:spPr>
            <a:solidFill>
              <a:schemeClr val="accent2">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Ages</c:v>
                </c:pt>
              </c:strCache>
            </c:strRef>
          </c:cat>
          <c:val>
            <c:numRef>
              <c:f>Sheet1!$I$2</c:f>
              <c:numCache>
                <c:formatCode>General</c:formatCode>
                <c:ptCount val="1"/>
                <c:pt idx="0">
                  <c:v>19.600000000000001</c:v>
                </c:pt>
              </c:numCache>
            </c:numRef>
          </c:val>
          <c:extLst>
            <c:ext xmlns:c16="http://schemas.microsoft.com/office/drawing/2014/chart" uri="{C3380CC4-5D6E-409C-BE32-E72D297353CC}">
              <c16:uniqueId val="{00000007-758B-4EFB-9411-52E11A6763DB}"/>
            </c:ext>
          </c:extLst>
        </c:ser>
        <c:ser>
          <c:idx val="8"/>
          <c:order val="8"/>
          <c:tx>
            <c:strRef>
              <c:f>Sheet1!$J$1</c:f>
              <c:strCache>
                <c:ptCount val="1"/>
                <c:pt idx="0">
                  <c:v>85+</c:v>
                </c:pt>
              </c:strCache>
            </c:strRef>
          </c:tx>
          <c:spPr>
            <a:solidFill>
              <a:schemeClr val="accent3">
                <a:lumMod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Ages</c:v>
                </c:pt>
              </c:strCache>
            </c:strRef>
          </c:cat>
          <c:val>
            <c:numRef>
              <c:f>Sheet1!$J$2</c:f>
              <c:numCache>
                <c:formatCode>General</c:formatCode>
                <c:ptCount val="1"/>
                <c:pt idx="0">
                  <c:v>22.4</c:v>
                </c:pt>
              </c:numCache>
            </c:numRef>
          </c:val>
          <c:extLst>
            <c:ext xmlns:c16="http://schemas.microsoft.com/office/drawing/2014/chart" uri="{C3380CC4-5D6E-409C-BE32-E72D297353CC}">
              <c16:uniqueId val="{00000008-758B-4EFB-9411-52E11A6763DB}"/>
            </c:ext>
          </c:extLst>
        </c:ser>
        <c:dLbls>
          <c:dLblPos val="ctr"/>
          <c:showLegendKey val="0"/>
          <c:showVal val="1"/>
          <c:showCatName val="0"/>
          <c:showSerName val="0"/>
          <c:showPercent val="0"/>
          <c:showBubbleSize val="0"/>
        </c:dLbls>
        <c:gapWidth val="219"/>
        <c:overlap val="-27"/>
        <c:axId val="488580287"/>
        <c:axId val="758626335"/>
      </c:barChart>
      <c:catAx>
        <c:axId val="488580287"/>
        <c:scaling>
          <c:orientation val="minMax"/>
        </c:scaling>
        <c:delete val="1"/>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b="0" dirty="0">
                    <a:solidFill>
                      <a:schemeClr val="bg1"/>
                    </a:solidFill>
                  </a:rPr>
                  <a:t>Ages</a:t>
                </a:r>
              </a:p>
            </c:rich>
          </c:tx>
          <c:layout>
            <c:manualLayout>
              <c:xMode val="edge"/>
              <c:yMode val="edge"/>
              <c:x val="0.50878879957446554"/>
              <c:y val="0.86922321664428293"/>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758626335"/>
        <c:crosses val="autoZero"/>
        <c:auto val="1"/>
        <c:lblAlgn val="ctr"/>
        <c:lblOffset val="100"/>
        <c:noMultiLvlLbl val="0"/>
      </c:catAx>
      <c:valAx>
        <c:axId val="758626335"/>
        <c:scaling>
          <c:orientation val="minMax"/>
        </c:scaling>
        <c:delete val="0"/>
        <c:axPos val="l"/>
        <c:majorGridlines>
          <c:spPr>
            <a:ln w="9525" cap="flat" cmpd="sng" algn="ctr">
              <a:solidFill>
                <a:schemeClr val="bg1"/>
              </a:solidFill>
              <a:round/>
            </a:ln>
            <a:effectLst/>
          </c:spPr>
        </c:majorGridlines>
        <c:minorGridlines>
          <c:spPr>
            <a:ln w="9525" cap="flat" cmpd="sng" algn="ctr">
              <a:noFill/>
              <a:round/>
            </a:ln>
            <a:effectLst/>
          </c:spPr>
        </c:min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solidFill>
                      <a:schemeClr val="bg1"/>
                    </a:solidFill>
                  </a:rPr>
                  <a:t>Crude Rates per 100,000</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4885802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8DD17E-88C8-CB48-8D86-79A5B8160FAE}" type="datetimeFigureOut">
              <a:rPr lang="en-US" smtClean="0"/>
              <a:t>1/23/2024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99D37B-6D69-174E-B0C4-F5FD55A1FDC0}" type="slidenum">
              <a:rPr lang="en-US" smtClean="0"/>
              <a:t>‹#›</a:t>
            </a:fld>
            <a:endParaRPr lang="en-US"/>
          </a:p>
        </p:txBody>
      </p:sp>
    </p:spTree>
    <p:extLst>
      <p:ext uri="{BB962C8B-B14F-4D97-AF65-F5344CB8AC3E}">
        <p14:creationId xmlns:p14="http://schemas.microsoft.com/office/powerpoint/2010/main" val="1696293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99D37B-6D69-174E-B0C4-F5FD55A1FDC0}" type="slidenum">
              <a:rPr lang="en-US" smtClean="0"/>
              <a:t>34</a:t>
            </a:fld>
            <a:endParaRPr lang="en-US"/>
          </a:p>
        </p:txBody>
      </p:sp>
    </p:spTree>
    <p:extLst>
      <p:ext uri="{BB962C8B-B14F-4D97-AF65-F5344CB8AC3E}">
        <p14:creationId xmlns:p14="http://schemas.microsoft.com/office/powerpoint/2010/main" val="250636454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Lst>
          </a:blip>
          <a:srcRect/>
          <a:stretch>
            <a:fillRect t="-10000" b="-10000"/>
          </a:stretch>
        </a:blip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7A9AB60E-FCF7-9141-825B-C62355E4CC39}"/>
              </a:ext>
            </a:extLst>
          </p:cNvPr>
          <p:cNvPicPr>
            <a:picLocks noChangeAspect="1"/>
          </p:cNvPicPr>
          <p:nvPr userDrawn="1"/>
        </p:nvPicPr>
        <p:blipFill>
          <a:blip r:embed="rId4">
            <a:alphaModFix amt="90000"/>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1510" y="105937"/>
            <a:ext cx="6380280" cy="6646125"/>
          </a:xfrm>
          <a:prstGeom prst="rect">
            <a:avLst/>
          </a:prstGeom>
          <a:effectLst/>
        </p:spPr>
      </p:pic>
      <p:sp>
        <p:nvSpPr>
          <p:cNvPr id="2" name="Title 1">
            <a:extLst>
              <a:ext uri="{FF2B5EF4-FFF2-40B4-BE49-F238E27FC236}">
                <a16:creationId xmlns:a16="http://schemas.microsoft.com/office/drawing/2014/main" id="{F71AAF40-6115-3546-9F51-A39BC613513D}"/>
              </a:ext>
            </a:extLst>
          </p:cNvPr>
          <p:cNvSpPr>
            <a:spLocks noGrp="1"/>
          </p:cNvSpPr>
          <p:nvPr>
            <p:ph type="ctrTitle"/>
          </p:nvPr>
        </p:nvSpPr>
        <p:spPr>
          <a:xfrm>
            <a:off x="1524000" y="1122363"/>
            <a:ext cx="9144000" cy="2514600"/>
          </a:xfrm>
        </p:spPr>
        <p:txBody>
          <a:bodyPr anchor="b">
            <a:normAutofit/>
          </a:bodyPr>
          <a:lstStyle>
            <a:lvl1pPr algn="ctr">
              <a:defRPr sz="8000" b="1" i="0">
                <a:solidFill>
                  <a:schemeClr val="tx1"/>
                </a:solidFill>
                <a:effectLst>
                  <a:outerShdw blurRad="50800" dist="38100" dir="2700000" algn="tl" rotWithShape="0">
                    <a:prstClr val="black">
                      <a:alpha val="40000"/>
                    </a:prstClr>
                  </a:outerShdw>
                </a:effectLst>
                <a:latin typeface="Barlow" pitchFamily="2" charset="77"/>
                <a:ea typeface="Open Sans" panose="020B0606030504020204" pitchFamily="34" charset="0"/>
                <a:cs typeface="Open Sans" panose="020B0606030504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BF055C-B6FB-E34E-B313-C3274CBC37A8}"/>
              </a:ext>
            </a:extLst>
          </p:cNvPr>
          <p:cNvSpPr>
            <a:spLocks noGrp="1"/>
          </p:cNvSpPr>
          <p:nvPr>
            <p:ph type="subTitle" idx="1"/>
          </p:nvPr>
        </p:nvSpPr>
        <p:spPr>
          <a:xfrm>
            <a:off x="1524000" y="3657600"/>
            <a:ext cx="9144000" cy="1645920"/>
          </a:xfrm>
        </p:spPr>
        <p:txBody>
          <a:bodyPr>
            <a:normAutofit/>
          </a:bodyPr>
          <a:lstStyle>
            <a:lvl1pPr marL="0" indent="0" algn="ctr">
              <a:buNone/>
              <a:defRPr sz="3500" b="1" i="0">
                <a:solidFill>
                  <a:schemeClr val="tx1"/>
                </a:solidFill>
                <a:effectLst>
                  <a:outerShdw blurRad="50800" dist="38100" dir="2700000" algn="tl" rotWithShape="0">
                    <a:prstClr val="black">
                      <a:alpha val="40000"/>
                    </a:prstClr>
                  </a:outerShdw>
                </a:effectLst>
                <a:latin typeface="Barlow" pitchFamily="2" charset="77"/>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917387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F08FC4F-4F9B-5544-A64A-635057073E64}"/>
              </a:ext>
            </a:extLst>
          </p:cNvPr>
          <p:cNvSpPr txBox="1"/>
          <p:nvPr userDrawn="1"/>
        </p:nvSpPr>
        <p:spPr>
          <a:xfrm>
            <a:off x="266700" y="228600"/>
            <a:ext cx="11658600" cy="6400800"/>
          </a:xfrm>
          <a:prstGeom prst="rect">
            <a:avLst/>
          </a:prstGeom>
          <a:noFill/>
          <a:ln w="15875">
            <a:solidFill>
              <a:schemeClr val="accent1"/>
            </a:soli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29B1954B-B44A-4D40-B8C0-FAE8B649C041}"/>
              </a:ext>
            </a:extLst>
          </p:cNvPr>
          <p:cNvSpPr>
            <a:spLocks noGrp="1"/>
          </p:cNvSpPr>
          <p:nvPr>
            <p:ph type="title"/>
          </p:nvPr>
        </p:nvSpPr>
        <p:spPr>
          <a:xfrm>
            <a:off x="495300" y="228600"/>
            <a:ext cx="11430000" cy="1828800"/>
          </a:xfrm>
        </p:spPr>
        <p:txBody>
          <a:bodyPr lIns="137160" tIns="137160" rIns="137160" bIns="137160" anchor="t">
            <a:normAutofit/>
          </a:bodyPr>
          <a:lstStyle>
            <a:lvl1pPr algn="r">
              <a:defRPr sz="6000" b="1" i="0">
                <a:solidFill>
                  <a:schemeClr val="bg1"/>
                </a:solidFill>
                <a:effectLst>
                  <a:outerShdw blurRad="50800" dist="38100" dir="2700000" algn="tl" rotWithShape="0">
                    <a:prstClr val="black">
                      <a:alpha val="40000"/>
                    </a:prstClr>
                  </a:outerShdw>
                </a:effectLst>
                <a:latin typeface="Barlow" pitchFamily="2" charset="77"/>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5137158-67A2-2545-8065-FE00A4583CFA}"/>
              </a:ext>
            </a:extLst>
          </p:cNvPr>
          <p:cNvSpPr>
            <a:spLocks noGrp="1"/>
          </p:cNvSpPr>
          <p:nvPr>
            <p:ph type="body" idx="1"/>
          </p:nvPr>
        </p:nvSpPr>
        <p:spPr>
          <a:xfrm>
            <a:off x="2781300" y="2057400"/>
            <a:ext cx="9144000" cy="4572000"/>
          </a:xfrm>
        </p:spPr>
        <p:txBody>
          <a:bodyPr lIns="137160" tIns="137160" rIns="137160" bIns="137160">
            <a:normAutofit/>
          </a:bodyPr>
          <a:lstStyle>
            <a:lvl1pPr marL="0" indent="0" algn="r">
              <a:buNone/>
              <a:defRPr sz="3000" b="1" i="0">
                <a:solidFill>
                  <a:schemeClr val="bg1"/>
                </a:solidFill>
                <a:effectLst>
                  <a:outerShdw blurRad="50800" dist="38100" dir="2700000" algn="tl" rotWithShape="0">
                    <a:prstClr val="black">
                      <a:alpha val="40000"/>
                    </a:prstClr>
                  </a:outerShdw>
                </a:effectLst>
                <a:latin typeface="Barlow"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96579804"/>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BDAD660-596B-B74D-84B4-F2D03486D03C}"/>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600200"/>
            <a:ext cx="10972800" cy="45720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210941A-3DAC-664D-9E9F-DABA3EE2E03A}"/>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F23D93FD-0818-9E45-B9D7-C6B52696302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9" name="Text Placeholder 8">
            <a:extLst>
              <a:ext uri="{FF2B5EF4-FFF2-40B4-BE49-F238E27FC236}">
                <a16:creationId xmlns:a16="http://schemas.microsoft.com/office/drawing/2014/main" id="{2181CF3D-B789-9B4D-AF5A-0AE0E0518143}"/>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2352916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Righ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FFBC343-A7C8-2849-ACF0-43AA85585A35}"/>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457200" y="274320"/>
            <a:ext cx="10972800" cy="914400"/>
          </a:xfrm>
        </p:spPr>
        <p:txBody>
          <a:bodyPr/>
          <a:lstStyle>
            <a:lvl1pPr algn="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457200" y="1600200"/>
            <a:ext cx="10972800" cy="4572000"/>
          </a:xfrm>
        </p:spPr>
        <p:txBody>
          <a:bodyPr/>
          <a:lstStyle>
            <a:lvl1pPr marL="228600" indent="-228600" algn="r">
              <a:buClr>
                <a:schemeClr val="bg2"/>
              </a:buClr>
              <a:buFont typeface="Wingdings" pitchFamily="2" charset="2"/>
              <a:buChar char="§"/>
              <a:defRPr>
                <a:solidFill>
                  <a:schemeClr val="bg1"/>
                </a:solidFill>
              </a:defRPr>
            </a:lvl1pPr>
            <a:lvl2pPr marL="685800" indent="-228600" algn="r">
              <a:buClr>
                <a:schemeClr val="bg2"/>
              </a:buClr>
              <a:buFont typeface="Wingdings" pitchFamily="2" charset="2"/>
              <a:buChar char="§"/>
              <a:defRPr>
                <a:solidFill>
                  <a:schemeClr val="bg1"/>
                </a:solidFill>
              </a:defRPr>
            </a:lvl2pPr>
            <a:lvl3pPr marL="1143000" indent="-228600" algn="r">
              <a:buClr>
                <a:schemeClr val="bg2"/>
              </a:buClr>
              <a:buFont typeface="Wingdings" pitchFamily="2" charset="2"/>
              <a:buChar char="§"/>
              <a:defRPr>
                <a:solidFill>
                  <a:schemeClr val="bg1"/>
                </a:solidFill>
              </a:defRPr>
            </a:lvl3pPr>
            <a:lvl4pPr marL="1600200" indent="-228600" algn="r">
              <a:buClr>
                <a:schemeClr val="bg2"/>
              </a:buClr>
              <a:buFont typeface="Wingdings" pitchFamily="2" charset="2"/>
              <a:buChar char="§"/>
              <a:defRPr>
                <a:solidFill>
                  <a:schemeClr val="bg1"/>
                </a:solidFill>
              </a:defRPr>
            </a:lvl4pPr>
            <a:lvl5pPr marL="2057400" indent="-228600" algn="r">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a:extLst>
              <a:ext uri="{FF2B5EF4-FFF2-40B4-BE49-F238E27FC236}">
                <a16:creationId xmlns:a16="http://schemas.microsoft.com/office/drawing/2014/main" id="{A4E67EC3-0120-854A-B5D4-4A1BBFE30EBB}"/>
              </a:ext>
            </a:extLst>
          </p:cNvPr>
          <p:cNvCxnSpPr/>
          <p:nvPr userDrawn="1"/>
        </p:nvCxnSpPr>
        <p:spPr>
          <a:xfrm>
            <a:off x="685800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942461F-970B-3F47-AB32-AA8BD057995C}"/>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DDE78493-9FEB-1848-A017-600BBCA96CB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9" name="Text Placeholder 8">
            <a:extLst>
              <a:ext uri="{FF2B5EF4-FFF2-40B4-BE49-F238E27FC236}">
                <a16:creationId xmlns:a16="http://schemas.microsoft.com/office/drawing/2014/main" id="{D7ECA967-6DC6-B240-98E0-FEED6455A38E}"/>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2810903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916CADF-40CD-2F4E-9D80-1C8CDA6B9929}"/>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B824C52F-496B-6A48-96A5-EBC4CA33C8A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7DBBC3-5A0F-1E47-8740-EB10BB57E97D}"/>
              </a:ext>
            </a:extLst>
          </p:cNvPr>
          <p:cNvSpPr>
            <a:spLocks noGrp="1"/>
          </p:cNvSpPr>
          <p:nvPr>
            <p:ph sz="half" idx="1"/>
          </p:nvPr>
        </p:nvSpPr>
        <p:spPr>
          <a:xfrm>
            <a:off x="274320" y="1600200"/>
            <a:ext cx="5486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E528573-92DA-2B4F-BA94-C22D3365C19F}"/>
              </a:ext>
            </a:extLst>
          </p:cNvPr>
          <p:cNvSpPr>
            <a:spLocks noGrp="1"/>
          </p:cNvSpPr>
          <p:nvPr>
            <p:ph sz="half" idx="2"/>
          </p:nvPr>
        </p:nvSpPr>
        <p:spPr>
          <a:xfrm>
            <a:off x="6172200" y="1600200"/>
            <a:ext cx="5486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66FE1599-451E-474D-81F8-4ECBAC4FE9E0}"/>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F52727C-EBB6-F24F-8E1D-42E101F634CF}"/>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FF84A7DE-5E74-844A-8776-480D0EB5459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0" name="Text Placeholder 8">
            <a:extLst>
              <a:ext uri="{FF2B5EF4-FFF2-40B4-BE49-F238E27FC236}">
                <a16:creationId xmlns:a16="http://schemas.microsoft.com/office/drawing/2014/main" id="{C02660DE-1DA8-1747-93D9-683F08D628AB}"/>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3039545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ntent with Caption">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ACE0208-E315-A444-B383-4774FDDC01A0}"/>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B824C52F-496B-6A48-96A5-EBC4CA33C8A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7DBBC3-5A0F-1E47-8740-EB10BB57E97D}"/>
              </a:ext>
            </a:extLst>
          </p:cNvPr>
          <p:cNvSpPr>
            <a:spLocks noGrp="1"/>
          </p:cNvSpPr>
          <p:nvPr>
            <p:ph sz="half" idx="1"/>
          </p:nvPr>
        </p:nvSpPr>
        <p:spPr>
          <a:xfrm>
            <a:off x="274320" y="1600200"/>
            <a:ext cx="54864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E528573-92DA-2B4F-BA94-C22D3365C19F}"/>
              </a:ext>
            </a:extLst>
          </p:cNvPr>
          <p:cNvSpPr>
            <a:spLocks noGrp="1"/>
          </p:cNvSpPr>
          <p:nvPr>
            <p:ph sz="half" idx="2"/>
          </p:nvPr>
        </p:nvSpPr>
        <p:spPr>
          <a:xfrm>
            <a:off x="6172200" y="1600200"/>
            <a:ext cx="5486400" cy="33070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66FE1599-451E-474D-81F8-4ECBAC4FE9E0}"/>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Content Placeholder 3">
            <a:extLst>
              <a:ext uri="{FF2B5EF4-FFF2-40B4-BE49-F238E27FC236}">
                <a16:creationId xmlns:a16="http://schemas.microsoft.com/office/drawing/2014/main" id="{94764F15-D14E-C945-B224-2193A15C7B01}"/>
              </a:ext>
            </a:extLst>
          </p:cNvPr>
          <p:cNvSpPr>
            <a:spLocks noGrp="1"/>
          </p:cNvSpPr>
          <p:nvPr>
            <p:ph sz="half" idx="14"/>
          </p:nvPr>
        </p:nvSpPr>
        <p:spPr>
          <a:xfrm>
            <a:off x="6172200" y="4963181"/>
            <a:ext cx="5486400" cy="1209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B4726EA6-AC8F-504C-B377-F1DACB4A5FCF}"/>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AFD82D42-5DBE-C64D-982E-A2EF2E8D97A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35A72317-8F88-C247-957A-F219C62FA5E9}"/>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2810840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CDB173B-B122-8C4D-98CC-611AD08E5A6C}"/>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B824C52F-496B-6A48-96A5-EBC4CA33C8A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7DBBC3-5A0F-1E47-8740-EB10BB57E97D}"/>
              </a:ext>
            </a:extLst>
          </p:cNvPr>
          <p:cNvSpPr>
            <a:spLocks noGrp="1"/>
          </p:cNvSpPr>
          <p:nvPr>
            <p:ph sz="half" idx="1"/>
          </p:nvPr>
        </p:nvSpPr>
        <p:spPr>
          <a:xfrm>
            <a:off x="274320" y="1600200"/>
            <a:ext cx="3429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66FE1599-451E-474D-81F8-4ECBAC4FE9E0}"/>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7" name="Content Placeholder 2">
            <a:extLst>
              <a:ext uri="{FF2B5EF4-FFF2-40B4-BE49-F238E27FC236}">
                <a16:creationId xmlns:a16="http://schemas.microsoft.com/office/drawing/2014/main" id="{C1DBE535-1F7E-064B-B52C-784D2807E8A7}"/>
              </a:ext>
            </a:extLst>
          </p:cNvPr>
          <p:cNvSpPr>
            <a:spLocks noGrp="1"/>
          </p:cNvSpPr>
          <p:nvPr>
            <p:ph sz="half" idx="14"/>
          </p:nvPr>
        </p:nvSpPr>
        <p:spPr>
          <a:xfrm>
            <a:off x="4119372" y="1600200"/>
            <a:ext cx="3429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2">
            <a:extLst>
              <a:ext uri="{FF2B5EF4-FFF2-40B4-BE49-F238E27FC236}">
                <a16:creationId xmlns:a16="http://schemas.microsoft.com/office/drawing/2014/main" id="{09B06F66-367D-024E-A723-2CADCC5D5060}"/>
              </a:ext>
            </a:extLst>
          </p:cNvPr>
          <p:cNvSpPr>
            <a:spLocks noGrp="1"/>
          </p:cNvSpPr>
          <p:nvPr>
            <p:ph sz="half" idx="15"/>
          </p:nvPr>
        </p:nvSpPr>
        <p:spPr>
          <a:xfrm>
            <a:off x="7964424" y="1600200"/>
            <a:ext cx="3429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50D728A9-A866-1C4D-8A26-AEE22D98F956}"/>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F7A8BC60-7142-544C-9CB5-9553293C0E69}"/>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1" name="Text Placeholder 8">
            <a:extLst>
              <a:ext uri="{FF2B5EF4-FFF2-40B4-BE49-F238E27FC236}">
                <a16:creationId xmlns:a16="http://schemas.microsoft.com/office/drawing/2014/main" id="{24B7A02B-A10E-FE41-948A-2D01E2A0B40A}"/>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410265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3 1/3 Portrai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3C3F084-DA63-6A4D-A332-9248277B9E9E}"/>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B824C52F-496B-6A48-96A5-EBC4CA33C8A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7DBBC3-5A0F-1E47-8740-EB10BB57E97D}"/>
              </a:ext>
            </a:extLst>
          </p:cNvPr>
          <p:cNvSpPr>
            <a:spLocks noGrp="1"/>
          </p:cNvSpPr>
          <p:nvPr>
            <p:ph sz="half" idx="1"/>
          </p:nvPr>
        </p:nvSpPr>
        <p:spPr>
          <a:xfrm>
            <a:off x="274320" y="1600200"/>
            <a:ext cx="7315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E528573-92DA-2B4F-BA94-C22D3365C19F}"/>
              </a:ext>
            </a:extLst>
          </p:cNvPr>
          <p:cNvSpPr>
            <a:spLocks noGrp="1"/>
          </p:cNvSpPr>
          <p:nvPr>
            <p:ph sz="half" idx="2"/>
          </p:nvPr>
        </p:nvSpPr>
        <p:spPr>
          <a:xfrm>
            <a:off x="7772400" y="1600200"/>
            <a:ext cx="3657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9435F092-5216-1549-8921-CE674B5C2C70}"/>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1C47DF22-AAA4-9946-A165-A7FAF0FC9527}"/>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EC97B378-7CE9-0444-85BF-FCFD867A28A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0" name="Text Placeholder 8">
            <a:extLst>
              <a:ext uri="{FF2B5EF4-FFF2-40B4-BE49-F238E27FC236}">
                <a16:creationId xmlns:a16="http://schemas.microsoft.com/office/drawing/2014/main" id="{8C7D2127-F958-A247-B8E2-B74B29CBA38E}"/>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3199082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ndscap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690FD58-ED2C-4A44-983E-F707A2B8794B}"/>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B824C52F-496B-6A48-96A5-EBC4CA33C8AF}"/>
              </a:ext>
            </a:extLst>
          </p:cNvPr>
          <p:cNvSpPr>
            <a:spLocks noGrp="1"/>
          </p:cNvSpPr>
          <p:nvPr>
            <p:ph type="title"/>
          </p:nvPr>
        </p:nvSpPr>
        <p:spPr/>
        <p:txBody>
          <a:bodyPr/>
          <a:lstStyle/>
          <a:p>
            <a:r>
              <a:rPr lang="en-US"/>
              <a:t>Click to edit Master title style</a:t>
            </a:r>
            <a:endParaRPr lang="en-US" dirty="0"/>
          </a:p>
        </p:txBody>
      </p:sp>
      <p:sp>
        <p:nvSpPr>
          <p:cNvPr id="10" name="Content Placeholder 2">
            <a:extLst>
              <a:ext uri="{FF2B5EF4-FFF2-40B4-BE49-F238E27FC236}">
                <a16:creationId xmlns:a16="http://schemas.microsoft.com/office/drawing/2014/main" id="{2520EAE1-27D3-3A4F-95D6-63B5B4832E70}"/>
              </a:ext>
            </a:extLst>
          </p:cNvPr>
          <p:cNvSpPr>
            <a:spLocks noGrp="1"/>
          </p:cNvSpPr>
          <p:nvPr>
            <p:ph idx="1"/>
          </p:nvPr>
        </p:nvSpPr>
        <p:spPr>
          <a:xfrm>
            <a:off x="274320" y="1600200"/>
            <a:ext cx="10972800" cy="1371600"/>
          </a:xfrm>
        </p:spPr>
        <p:txBody>
          <a:bodyPr lIns="0" rIns="0"/>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a:extLst>
              <a:ext uri="{FF2B5EF4-FFF2-40B4-BE49-F238E27FC236}">
                <a16:creationId xmlns:a16="http://schemas.microsoft.com/office/drawing/2014/main" id="{5AF0DE63-ABCF-FC48-8B04-5BD88C7F766A}"/>
              </a:ext>
            </a:extLst>
          </p:cNvPr>
          <p:cNvSpPr>
            <a:spLocks noGrp="1"/>
          </p:cNvSpPr>
          <p:nvPr>
            <p:ph sz="half" idx="14"/>
          </p:nvPr>
        </p:nvSpPr>
        <p:spPr>
          <a:xfrm>
            <a:off x="274320" y="2971800"/>
            <a:ext cx="5486400" cy="32021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8" name="Straight Connector 17">
            <a:extLst>
              <a:ext uri="{FF2B5EF4-FFF2-40B4-BE49-F238E27FC236}">
                <a16:creationId xmlns:a16="http://schemas.microsoft.com/office/drawing/2014/main" id="{28637E67-0041-BC4D-95FB-CBAF13598BAD}"/>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Content Placeholder 3">
            <a:extLst>
              <a:ext uri="{FF2B5EF4-FFF2-40B4-BE49-F238E27FC236}">
                <a16:creationId xmlns:a16="http://schemas.microsoft.com/office/drawing/2014/main" id="{0B889D6E-291E-6F46-A77C-233BD2FCA8CB}"/>
              </a:ext>
            </a:extLst>
          </p:cNvPr>
          <p:cNvSpPr>
            <a:spLocks noGrp="1"/>
          </p:cNvSpPr>
          <p:nvPr>
            <p:ph sz="half" idx="15"/>
          </p:nvPr>
        </p:nvSpPr>
        <p:spPr>
          <a:xfrm>
            <a:off x="5760720" y="2971800"/>
            <a:ext cx="5486400" cy="32021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5B3E6ACF-DC28-1641-B6A2-CF5CDB857B9D}"/>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Graphic 15">
            <a:extLst>
              <a:ext uri="{FF2B5EF4-FFF2-40B4-BE49-F238E27FC236}">
                <a16:creationId xmlns:a16="http://schemas.microsoft.com/office/drawing/2014/main" id="{AD80A2E6-5B14-4C42-B8F3-AF6D9644BAB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7" name="Text Placeholder 8">
            <a:extLst>
              <a:ext uri="{FF2B5EF4-FFF2-40B4-BE49-F238E27FC236}">
                <a16:creationId xmlns:a16="http://schemas.microsoft.com/office/drawing/2014/main" id="{57FB7785-A179-B24D-84F6-5A418388A198}"/>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26123632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ntnt 2/3 1/3 Prtrt w/Caption">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BE71143-35C0-CC4C-8295-03F204E1BABC}"/>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B824C52F-496B-6A48-96A5-EBC4CA33C8A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7DBBC3-5A0F-1E47-8740-EB10BB57E97D}"/>
              </a:ext>
            </a:extLst>
          </p:cNvPr>
          <p:cNvSpPr>
            <a:spLocks noGrp="1"/>
          </p:cNvSpPr>
          <p:nvPr>
            <p:ph sz="half" idx="1"/>
          </p:nvPr>
        </p:nvSpPr>
        <p:spPr>
          <a:xfrm>
            <a:off x="274320" y="1600200"/>
            <a:ext cx="7315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528573-92DA-2B4F-BA94-C22D3365C19F}"/>
              </a:ext>
            </a:extLst>
          </p:cNvPr>
          <p:cNvSpPr>
            <a:spLocks noGrp="1"/>
          </p:cNvSpPr>
          <p:nvPr>
            <p:ph sz="half" idx="2"/>
          </p:nvPr>
        </p:nvSpPr>
        <p:spPr>
          <a:xfrm>
            <a:off x="7772400" y="1600200"/>
            <a:ext cx="3657600" cy="3362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9435F092-5216-1549-8921-CE674B5C2C70}"/>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Content Placeholder 3">
            <a:extLst>
              <a:ext uri="{FF2B5EF4-FFF2-40B4-BE49-F238E27FC236}">
                <a16:creationId xmlns:a16="http://schemas.microsoft.com/office/drawing/2014/main" id="{2999CAAD-042B-DA49-8533-A54C989C1A85}"/>
              </a:ext>
            </a:extLst>
          </p:cNvPr>
          <p:cNvSpPr>
            <a:spLocks noGrp="1"/>
          </p:cNvSpPr>
          <p:nvPr>
            <p:ph sz="half" idx="14"/>
          </p:nvPr>
        </p:nvSpPr>
        <p:spPr>
          <a:xfrm>
            <a:off x="7772400" y="4963181"/>
            <a:ext cx="3657600" cy="1209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9FC8E510-9254-3149-9F49-855AD6520936}"/>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FDFB0818-C9EA-7248-AAFD-7174018F944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52535A8A-2EE3-8D45-9567-4949A9ADDE2D}"/>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27533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A09E5D5A-F9BD-B844-A889-AEFAD8F5983F}"/>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3" name="Text Placeholder 2">
            <a:extLst>
              <a:ext uri="{FF2B5EF4-FFF2-40B4-BE49-F238E27FC236}">
                <a16:creationId xmlns:a16="http://schemas.microsoft.com/office/drawing/2014/main" id="{2E507281-49C7-6347-9D1E-511183ACD456}"/>
              </a:ext>
            </a:extLst>
          </p:cNvPr>
          <p:cNvSpPr>
            <a:spLocks noGrp="1"/>
          </p:cNvSpPr>
          <p:nvPr>
            <p:ph type="body" idx="1"/>
          </p:nvPr>
        </p:nvSpPr>
        <p:spPr>
          <a:xfrm>
            <a:off x="274320" y="1600200"/>
            <a:ext cx="5486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E06B37-449D-B343-931D-1FCEC843FE76}"/>
              </a:ext>
            </a:extLst>
          </p:cNvPr>
          <p:cNvSpPr>
            <a:spLocks noGrp="1"/>
          </p:cNvSpPr>
          <p:nvPr>
            <p:ph sz="half" idx="2"/>
          </p:nvPr>
        </p:nvSpPr>
        <p:spPr>
          <a:xfrm>
            <a:off x="274320" y="2468880"/>
            <a:ext cx="54864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E1A6E50-0A06-5E47-A711-81F9E1ECFFFA}"/>
              </a:ext>
            </a:extLst>
          </p:cNvPr>
          <p:cNvSpPr>
            <a:spLocks noGrp="1"/>
          </p:cNvSpPr>
          <p:nvPr>
            <p:ph type="body" sz="quarter" idx="3"/>
          </p:nvPr>
        </p:nvSpPr>
        <p:spPr>
          <a:xfrm>
            <a:off x="6172200" y="1600200"/>
            <a:ext cx="54864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7579F54-8063-F648-9EC8-18D6AB8ADAA9}"/>
              </a:ext>
            </a:extLst>
          </p:cNvPr>
          <p:cNvSpPr>
            <a:spLocks noGrp="1"/>
          </p:cNvSpPr>
          <p:nvPr>
            <p:ph sz="quarter" idx="4"/>
          </p:nvPr>
        </p:nvSpPr>
        <p:spPr>
          <a:xfrm>
            <a:off x="6172200" y="2468880"/>
            <a:ext cx="54864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itle 1">
            <a:extLst>
              <a:ext uri="{FF2B5EF4-FFF2-40B4-BE49-F238E27FC236}">
                <a16:creationId xmlns:a16="http://schemas.microsoft.com/office/drawing/2014/main" id="{188508AA-9329-3F4A-B8C3-FD8B8925A12F}"/>
              </a:ext>
            </a:extLst>
          </p:cNvPr>
          <p:cNvSpPr>
            <a:spLocks noGrp="1"/>
          </p:cNvSpPr>
          <p:nvPr>
            <p:ph type="title"/>
          </p:nvPr>
        </p:nvSpPr>
        <p:spPr>
          <a:xfrm>
            <a:off x="274320" y="274320"/>
            <a:ext cx="10972800" cy="914400"/>
          </a:xfrm>
        </p:spPr>
        <p:txBody>
          <a:bodyPr/>
          <a:lstStyle/>
          <a:p>
            <a:r>
              <a:rPr lang="en-US"/>
              <a:t>Click to edit Master title style</a:t>
            </a:r>
            <a:endParaRPr lang="en-US" dirty="0"/>
          </a:p>
        </p:txBody>
      </p:sp>
      <p:cxnSp>
        <p:nvCxnSpPr>
          <p:cNvPr id="16" name="Straight Connector 15">
            <a:extLst>
              <a:ext uri="{FF2B5EF4-FFF2-40B4-BE49-F238E27FC236}">
                <a16:creationId xmlns:a16="http://schemas.microsoft.com/office/drawing/2014/main" id="{A5F283B1-2102-CF4F-9947-BC8521A238C6}"/>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E1F226F0-1172-1244-9DB8-7B3802FDE8F7}"/>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A1E9F3A8-742D-2A4F-A893-6B3A7A4808E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D760325C-6F3B-0C43-8789-C25004C58AF9}"/>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459137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wo Cntnt 2/3 1/3 Prtrt w/Caption">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559CB0-CAE4-5F42-AD15-A0975CB1F153}"/>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B824C52F-496B-6A48-96A5-EBC4CA33C8AF}"/>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7DBBC3-5A0F-1E47-8740-EB10BB57E97D}"/>
              </a:ext>
            </a:extLst>
          </p:cNvPr>
          <p:cNvSpPr>
            <a:spLocks noGrp="1"/>
          </p:cNvSpPr>
          <p:nvPr>
            <p:ph sz="half" idx="1"/>
          </p:nvPr>
        </p:nvSpPr>
        <p:spPr>
          <a:xfrm>
            <a:off x="4114800" y="1600200"/>
            <a:ext cx="7315200" cy="33629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E528573-92DA-2B4F-BA94-C22D3365C19F}"/>
              </a:ext>
            </a:extLst>
          </p:cNvPr>
          <p:cNvSpPr>
            <a:spLocks noGrp="1"/>
          </p:cNvSpPr>
          <p:nvPr>
            <p:ph sz="half" idx="2"/>
          </p:nvPr>
        </p:nvSpPr>
        <p:spPr>
          <a:xfrm>
            <a:off x="274320" y="1600200"/>
            <a:ext cx="3657600" cy="4571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9435F092-5216-1549-8921-CE674B5C2C70}"/>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1" name="Content Placeholder 3">
            <a:extLst>
              <a:ext uri="{FF2B5EF4-FFF2-40B4-BE49-F238E27FC236}">
                <a16:creationId xmlns:a16="http://schemas.microsoft.com/office/drawing/2014/main" id="{2999CAAD-042B-DA49-8533-A54C989C1A85}"/>
              </a:ext>
            </a:extLst>
          </p:cNvPr>
          <p:cNvSpPr>
            <a:spLocks noGrp="1"/>
          </p:cNvSpPr>
          <p:nvPr>
            <p:ph sz="half" idx="14"/>
          </p:nvPr>
        </p:nvSpPr>
        <p:spPr>
          <a:xfrm>
            <a:off x="4114800" y="4963181"/>
            <a:ext cx="7315200" cy="1209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563F2E15-BBEE-A44B-8E1A-7D32287B72A0}"/>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800117D8-B485-C24A-BC0B-E0997C24AAE4}"/>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62522219-D9F0-6E40-8435-BDECF86529BE}"/>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20805424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47B38D7-8741-4240-A5DA-E1A9CAD2213D}"/>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39F3A395-6001-E042-ABBD-8E6126F8CE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0EFE12-7DE2-DD4D-B630-96FF5359A17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D07FBDD7-0229-A84D-BA4A-6C3E00EBCD09}"/>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89AA250-5074-A74D-B629-B198F34BA99B}"/>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B4CE90F7-EF92-2646-8E0C-70001EC6612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9" name="Text Placeholder 8">
            <a:extLst>
              <a:ext uri="{FF2B5EF4-FFF2-40B4-BE49-F238E27FC236}">
                <a16:creationId xmlns:a16="http://schemas.microsoft.com/office/drawing/2014/main" id="{4FAD5EA1-11B4-BC47-9376-9642B2FBC63A}"/>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5098812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502C31C-1800-3B4E-95D5-B8DACFD41858}"/>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2CBB8EFC-0268-5D49-9E1C-D163C39FC6FD}"/>
              </a:ext>
            </a:extLst>
          </p:cNvPr>
          <p:cNvSpPr>
            <a:spLocks noGrp="1"/>
          </p:cNvSpPr>
          <p:nvPr>
            <p:ph type="title"/>
          </p:nvPr>
        </p:nvSpPr>
        <p:spPr/>
        <p:txBody>
          <a:body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D647C738-DEC7-2D41-8118-18AD904CBCDC}"/>
              </a:ext>
            </a:extLst>
          </p:cNvPr>
          <p:cNvCxnSpPr/>
          <p:nvPr userDrawn="1"/>
        </p:nvCxnSpPr>
        <p:spPr>
          <a:xfrm>
            <a:off x="274320" y="13716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B56B657A-290F-934F-AD87-E061317B8DA0}"/>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CE1D53CC-66AC-7F4A-96F0-446C7578A18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8" name="Text Placeholder 8">
            <a:extLst>
              <a:ext uri="{FF2B5EF4-FFF2-40B4-BE49-F238E27FC236}">
                <a16:creationId xmlns:a16="http://schemas.microsoft.com/office/drawing/2014/main" id="{CC6AA00E-D207-CA43-A953-F3F3A4935195}"/>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1890497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 Extra Spac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151C7A05-619B-534A-8325-20FF033397B6}"/>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1612880" cy="685800"/>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005840"/>
            <a:ext cx="1161288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04E0CDF2-B0B2-3B4E-961A-CB86D83E24A4}"/>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B28BB759-0887-B943-B8DE-9760F278E47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0" name="Text Placeholder 8">
            <a:extLst>
              <a:ext uri="{FF2B5EF4-FFF2-40B4-BE49-F238E27FC236}">
                <a16:creationId xmlns:a16="http://schemas.microsoft.com/office/drawing/2014/main" id="{005E1BBD-B84F-A749-A3DD-852817E171F2}"/>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4201246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2 Content - Extra Spac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EDC4B5B-B265-B146-B850-21B7BCE898C0}"/>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0972800" cy="685800"/>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005840"/>
            <a:ext cx="534924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B98EF6BF-4989-534F-A350-F9D65DB5EF47}"/>
              </a:ext>
            </a:extLst>
          </p:cNvPr>
          <p:cNvSpPr>
            <a:spLocks noGrp="1"/>
          </p:cNvSpPr>
          <p:nvPr>
            <p:ph idx="14"/>
          </p:nvPr>
        </p:nvSpPr>
        <p:spPr>
          <a:xfrm>
            <a:off x="5943600" y="1005840"/>
            <a:ext cx="534924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078764C6-2C28-ED42-9B29-B62C5365FC51}"/>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F9BFD7AB-0E4E-224C-A375-FC4F11E6A17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43D5915D-75DD-B649-BD86-115289A4A135}"/>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3007968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ndscape - Extra Spac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EDC4B5B-B265-B146-B850-21B7BCE898C0}"/>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0972800" cy="685800"/>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005840"/>
            <a:ext cx="11155680" cy="1828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B98EF6BF-4989-534F-A350-F9D65DB5EF47}"/>
              </a:ext>
            </a:extLst>
          </p:cNvPr>
          <p:cNvSpPr>
            <a:spLocks noGrp="1"/>
          </p:cNvSpPr>
          <p:nvPr>
            <p:ph idx="14"/>
          </p:nvPr>
        </p:nvSpPr>
        <p:spPr>
          <a:xfrm>
            <a:off x="5852160" y="2834640"/>
            <a:ext cx="5577840" cy="338328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078764C6-2C28-ED42-9B29-B62C5365FC51}"/>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F9BFD7AB-0E4E-224C-A375-FC4F11E6A17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43D5915D-75DD-B649-BD86-115289A4A135}"/>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
        <p:nvSpPr>
          <p:cNvPr id="13" name="Content Placeholder 2">
            <a:extLst>
              <a:ext uri="{FF2B5EF4-FFF2-40B4-BE49-F238E27FC236}">
                <a16:creationId xmlns:a16="http://schemas.microsoft.com/office/drawing/2014/main" id="{A552DE6C-B957-6F49-9D9D-3A4FEFAA3CE4}"/>
              </a:ext>
            </a:extLst>
          </p:cNvPr>
          <p:cNvSpPr>
            <a:spLocks noGrp="1"/>
          </p:cNvSpPr>
          <p:nvPr>
            <p:ph idx="15"/>
          </p:nvPr>
        </p:nvSpPr>
        <p:spPr>
          <a:xfrm>
            <a:off x="273350" y="2834640"/>
            <a:ext cx="5577840" cy="338328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731459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and 3 Content - Extra Spac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EDC4B5B-B265-B146-B850-21B7BCE898C0}"/>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0972800" cy="685800"/>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005840"/>
            <a:ext cx="365760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078764C6-2C28-ED42-9B29-B62C5365FC51}"/>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F9BFD7AB-0E4E-224C-A375-FC4F11E6A17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43D5915D-75DD-B649-BD86-115289A4A135}"/>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
        <p:nvSpPr>
          <p:cNvPr id="13" name="Content Placeholder 2">
            <a:extLst>
              <a:ext uri="{FF2B5EF4-FFF2-40B4-BE49-F238E27FC236}">
                <a16:creationId xmlns:a16="http://schemas.microsoft.com/office/drawing/2014/main" id="{476532E5-B0D4-3A4B-B19C-D19E8B1F4DBC}"/>
              </a:ext>
            </a:extLst>
          </p:cNvPr>
          <p:cNvSpPr>
            <a:spLocks noGrp="1"/>
          </p:cNvSpPr>
          <p:nvPr>
            <p:ph idx="14"/>
          </p:nvPr>
        </p:nvSpPr>
        <p:spPr>
          <a:xfrm>
            <a:off x="4160520" y="1005840"/>
            <a:ext cx="365760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2">
            <a:extLst>
              <a:ext uri="{FF2B5EF4-FFF2-40B4-BE49-F238E27FC236}">
                <a16:creationId xmlns:a16="http://schemas.microsoft.com/office/drawing/2014/main" id="{AA7E6382-3E6C-AE43-B569-3581F82678BC}"/>
              </a:ext>
            </a:extLst>
          </p:cNvPr>
          <p:cNvSpPr>
            <a:spLocks noGrp="1"/>
          </p:cNvSpPr>
          <p:nvPr>
            <p:ph idx="15"/>
          </p:nvPr>
        </p:nvSpPr>
        <p:spPr>
          <a:xfrm>
            <a:off x="8046720" y="1005840"/>
            <a:ext cx="365760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575787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and Content - Ex w/prtr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F5A9EAA-CD36-864A-A9A5-5EB0A9AD026D}"/>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0972800" cy="685800"/>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005840"/>
            <a:ext cx="365760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9AA68BFE-0099-204D-91B2-65283F89CBF4}"/>
              </a:ext>
            </a:extLst>
          </p:cNvPr>
          <p:cNvSpPr>
            <a:spLocks noGrp="1"/>
          </p:cNvSpPr>
          <p:nvPr>
            <p:ph idx="14"/>
          </p:nvPr>
        </p:nvSpPr>
        <p:spPr>
          <a:xfrm>
            <a:off x="4299742" y="1005840"/>
            <a:ext cx="713232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68FB2912-14B5-3141-98E8-C3E9EC6AEC58}"/>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C32305CF-87B0-F741-A140-B28EC83FCBD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1FFEC19E-E19A-EF41-9FC6-A3A9DAD2F716}"/>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41609433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 Ex w/prtr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56B07AD5-73EE-4E44-9D7C-E9A05AF68286}"/>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0972800" cy="685800"/>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005840"/>
            <a:ext cx="713232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9AA68BFE-0099-204D-91B2-65283F89CBF4}"/>
              </a:ext>
            </a:extLst>
          </p:cNvPr>
          <p:cNvSpPr>
            <a:spLocks noGrp="1"/>
          </p:cNvSpPr>
          <p:nvPr>
            <p:ph idx="14"/>
          </p:nvPr>
        </p:nvSpPr>
        <p:spPr>
          <a:xfrm>
            <a:off x="7772400" y="1005840"/>
            <a:ext cx="365760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A56470BF-DF66-7E4D-A123-F129A0F66630}"/>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69BE7A05-1891-304E-A299-8CD42D9BD0C8}"/>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6BC722BD-3B5B-7B43-9FDE-D46C1AA8BC67}"/>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475260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nd 2 Content - Extra Space">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2D11F1B-3CE1-AF43-B94E-7A4D50CD4686}"/>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0972800" cy="685800"/>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005840"/>
            <a:ext cx="534924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B98EF6BF-4989-534F-A350-F9D65DB5EF47}"/>
              </a:ext>
            </a:extLst>
          </p:cNvPr>
          <p:cNvSpPr>
            <a:spLocks noGrp="1"/>
          </p:cNvSpPr>
          <p:nvPr>
            <p:ph idx="14"/>
          </p:nvPr>
        </p:nvSpPr>
        <p:spPr>
          <a:xfrm>
            <a:off x="5943600" y="1005840"/>
            <a:ext cx="5349240" cy="36576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75E7624C-24C9-0F4C-9A5B-5F7FE82151B2}"/>
              </a:ext>
            </a:extLst>
          </p:cNvPr>
          <p:cNvSpPr>
            <a:spLocks noGrp="1"/>
          </p:cNvSpPr>
          <p:nvPr>
            <p:ph idx="15"/>
          </p:nvPr>
        </p:nvSpPr>
        <p:spPr>
          <a:xfrm>
            <a:off x="5943600" y="4798377"/>
            <a:ext cx="5349240" cy="146526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47ED26C2-7DF2-2047-B566-D39744ECC93A}"/>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E0F20C52-C748-8B48-AED9-961FBC90A71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3" name="Text Placeholder 8">
            <a:extLst>
              <a:ext uri="{FF2B5EF4-FFF2-40B4-BE49-F238E27FC236}">
                <a16:creationId xmlns:a16="http://schemas.microsoft.com/office/drawing/2014/main" id="{3DDEF64D-5D66-DB46-AA7D-9FCD0F19866C}"/>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12358316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and Content - Ex w/prtrt">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1EB7462-873A-1C42-B27D-78EA2604319C}"/>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0972800" cy="685800"/>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005840"/>
            <a:ext cx="365760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9AA68BFE-0099-204D-91B2-65283F89CBF4}"/>
              </a:ext>
            </a:extLst>
          </p:cNvPr>
          <p:cNvSpPr>
            <a:spLocks noGrp="1"/>
          </p:cNvSpPr>
          <p:nvPr>
            <p:ph idx="14"/>
          </p:nvPr>
        </p:nvSpPr>
        <p:spPr>
          <a:xfrm>
            <a:off x="4299742" y="1005840"/>
            <a:ext cx="7132320" cy="36576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3F550A22-B445-EF4F-8F6B-74B55A6FC9F0}"/>
              </a:ext>
            </a:extLst>
          </p:cNvPr>
          <p:cNvSpPr>
            <a:spLocks noGrp="1"/>
          </p:cNvSpPr>
          <p:nvPr>
            <p:ph idx="15"/>
          </p:nvPr>
        </p:nvSpPr>
        <p:spPr>
          <a:xfrm>
            <a:off x="4299742" y="4800600"/>
            <a:ext cx="7132320" cy="146304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8090E4F2-35A9-9443-9A31-2D0D479F516D}"/>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87F12E07-C009-934C-918A-B25F5E2DF90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5" name="Text Placeholder 8">
            <a:extLst>
              <a:ext uri="{FF2B5EF4-FFF2-40B4-BE49-F238E27FC236}">
                <a16:creationId xmlns:a16="http://schemas.microsoft.com/office/drawing/2014/main" id="{48F4A737-F734-EE47-9BD7-59F05BB7E18F}"/>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13078859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Title and Content - Ex w/caption">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0C4D71F-2F86-E943-BD32-C21BBA4589C9}"/>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0972800" cy="685800"/>
          </a:xfrm>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1857A8A-5BB8-8845-81AF-AAA8E60DF31E}"/>
              </a:ext>
            </a:extLst>
          </p:cNvPr>
          <p:cNvSpPr>
            <a:spLocks noGrp="1"/>
          </p:cNvSpPr>
          <p:nvPr>
            <p:ph idx="1"/>
          </p:nvPr>
        </p:nvSpPr>
        <p:spPr>
          <a:xfrm>
            <a:off x="274320" y="1005840"/>
            <a:ext cx="7132320" cy="52578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9AA68BFE-0099-204D-91B2-65283F89CBF4}"/>
              </a:ext>
            </a:extLst>
          </p:cNvPr>
          <p:cNvSpPr>
            <a:spLocks noGrp="1"/>
          </p:cNvSpPr>
          <p:nvPr>
            <p:ph idx="14"/>
          </p:nvPr>
        </p:nvSpPr>
        <p:spPr>
          <a:xfrm>
            <a:off x="7772400" y="1005840"/>
            <a:ext cx="3657600" cy="365760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a:extLst>
              <a:ext uri="{FF2B5EF4-FFF2-40B4-BE49-F238E27FC236}">
                <a16:creationId xmlns:a16="http://schemas.microsoft.com/office/drawing/2014/main" id="{826D9872-9CD5-D345-ADD8-EFFBE3198D48}"/>
              </a:ext>
            </a:extLst>
          </p:cNvPr>
          <p:cNvSpPr>
            <a:spLocks noGrp="1"/>
          </p:cNvSpPr>
          <p:nvPr>
            <p:ph idx="15"/>
          </p:nvPr>
        </p:nvSpPr>
        <p:spPr>
          <a:xfrm>
            <a:off x="7772400" y="4800600"/>
            <a:ext cx="3657600" cy="1463040"/>
          </a:xfrm>
        </p:spPr>
        <p:txBody>
          <a:bodyPr/>
          <a:lstStyle>
            <a:lvl1pPr marL="228600" indent="-228600">
              <a:buClr>
                <a:schemeClr val="bg2"/>
              </a:buClr>
              <a:buFont typeface="Wingdings" pitchFamily="2" charset="2"/>
              <a:buChar char="§"/>
              <a:defRPr>
                <a:solidFill>
                  <a:schemeClr val="bg1"/>
                </a:solidFill>
              </a:defRPr>
            </a:lvl1pPr>
            <a:lvl2pPr marL="685800" indent="-228600">
              <a:buClr>
                <a:schemeClr val="bg2"/>
              </a:buClr>
              <a:buFont typeface="Wingdings" pitchFamily="2" charset="2"/>
              <a:buChar char="§"/>
              <a:defRPr>
                <a:solidFill>
                  <a:schemeClr val="bg1"/>
                </a:solidFill>
              </a:defRPr>
            </a:lvl2pPr>
            <a:lvl3pPr marL="1143000" indent="-228600">
              <a:buClr>
                <a:schemeClr val="bg2"/>
              </a:buClr>
              <a:buFont typeface="Wingdings" pitchFamily="2" charset="2"/>
              <a:buChar char="§"/>
              <a:defRPr>
                <a:solidFill>
                  <a:schemeClr val="bg1"/>
                </a:solidFill>
              </a:defRPr>
            </a:lvl3pPr>
            <a:lvl4pPr marL="1600200" indent="-228600">
              <a:buClr>
                <a:schemeClr val="bg2"/>
              </a:buClr>
              <a:buFont typeface="Wingdings" pitchFamily="2" charset="2"/>
              <a:buChar char="§"/>
              <a:defRPr>
                <a:solidFill>
                  <a:schemeClr val="bg1"/>
                </a:solidFill>
              </a:defRPr>
            </a:lvl4pPr>
            <a:lvl5pPr marL="2057400" indent="-228600">
              <a:buClr>
                <a:schemeClr val="bg2"/>
              </a:buClr>
              <a:buFont typeface="Wingdings" pitchFamily="2" charset="2"/>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CDB67668-38DD-2948-9536-A23430311418}"/>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3D9D5F80-F1EE-2D42-A9CE-2C42FB4DD4FE}"/>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3" name="Text Placeholder 8">
            <a:extLst>
              <a:ext uri="{FF2B5EF4-FFF2-40B4-BE49-F238E27FC236}">
                <a16:creationId xmlns:a16="http://schemas.microsoft.com/office/drawing/2014/main" id="{11E50618-3443-7347-85BB-6F0A9FFC57DD}"/>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4229931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Extra Spac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D04C53-23B9-1F41-BD59-030B85F3539B}"/>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95E39752-5A12-8E47-BFA4-D3DB7277F3FD}"/>
              </a:ext>
            </a:extLst>
          </p:cNvPr>
          <p:cNvSpPr>
            <a:spLocks noGrp="1"/>
          </p:cNvSpPr>
          <p:nvPr>
            <p:ph type="title"/>
          </p:nvPr>
        </p:nvSpPr>
        <p:spPr>
          <a:xfrm>
            <a:off x="274320" y="182880"/>
            <a:ext cx="10972800" cy="685800"/>
          </a:xfrm>
        </p:spPr>
        <p:txBody>
          <a:bodyPr/>
          <a:lstStyle>
            <a:lvl1pPr>
              <a:defRPr>
                <a:solidFill>
                  <a:schemeClr val="bg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7E682641-C52F-0F4C-94F9-DFDF6B88F36C}"/>
              </a:ext>
            </a:extLst>
          </p:cNvPr>
          <p:cNvCxnSpPr/>
          <p:nvPr/>
        </p:nvCxnSpPr>
        <p:spPr>
          <a:xfrm>
            <a:off x="274320" y="914400"/>
            <a:ext cx="4572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DEF39A3D-27C3-F546-BBB6-C4E56F68B2F6}"/>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E9C87DFA-286C-6D48-ABEF-45FB3CF914E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9" name="Text Placeholder 8">
            <a:extLst>
              <a:ext uri="{FF2B5EF4-FFF2-40B4-BE49-F238E27FC236}">
                <a16:creationId xmlns:a16="http://schemas.microsoft.com/office/drawing/2014/main" id="{E838A7AF-9FA3-8746-B47E-839E30D04752}"/>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9690262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tement">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24F5B37-693E-1D4D-9E9A-8B0994DEE2B1}"/>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Title 1">
            <a:extLst>
              <a:ext uri="{FF2B5EF4-FFF2-40B4-BE49-F238E27FC236}">
                <a16:creationId xmlns:a16="http://schemas.microsoft.com/office/drawing/2014/main" id="{C4652355-BF22-854D-BAA9-AE4BE96CDAF2}"/>
              </a:ext>
            </a:extLst>
          </p:cNvPr>
          <p:cNvSpPr>
            <a:spLocks noGrp="1"/>
          </p:cNvSpPr>
          <p:nvPr>
            <p:ph type="title"/>
          </p:nvPr>
        </p:nvSpPr>
        <p:spPr>
          <a:xfrm>
            <a:off x="609600" y="358976"/>
            <a:ext cx="10972800" cy="1371600"/>
          </a:xfrm>
        </p:spPr>
        <p:txBody>
          <a:bodyPr/>
          <a:lstStyle>
            <a:lvl1pPr algn="ctr">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70975D8F-BDD1-E948-AF8B-2F1929B418FD}"/>
              </a:ext>
            </a:extLst>
          </p:cNvPr>
          <p:cNvCxnSpPr/>
          <p:nvPr userDrawn="1"/>
        </p:nvCxnSpPr>
        <p:spPr>
          <a:xfrm>
            <a:off x="1524000" y="1828800"/>
            <a:ext cx="9144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9FC514B-7DBA-A542-A1A0-CD93E3D41507}"/>
              </a:ext>
            </a:extLst>
          </p:cNvPr>
          <p:cNvCxnSpPr>
            <a:cxnSpLocks/>
          </p:cNvCxnSpPr>
          <p:nvPr userDrawn="1"/>
        </p:nvCxnSpPr>
        <p:spPr>
          <a:xfrm>
            <a:off x="1524000" y="5943600"/>
            <a:ext cx="9144000"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Content Placeholder 9">
            <a:extLst>
              <a:ext uri="{FF2B5EF4-FFF2-40B4-BE49-F238E27FC236}">
                <a16:creationId xmlns:a16="http://schemas.microsoft.com/office/drawing/2014/main" id="{4F54F7DD-8B7D-7444-9B50-37A479E879D1}"/>
              </a:ext>
            </a:extLst>
          </p:cNvPr>
          <p:cNvSpPr>
            <a:spLocks noGrp="1"/>
          </p:cNvSpPr>
          <p:nvPr>
            <p:ph sz="quarter" idx="14"/>
          </p:nvPr>
        </p:nvSpPr>
        <p:spPr>
          <a:xfrm>
            <a:off x="1785144" y="2011680"/>
            <a:ext cx="8621712" cy="3657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BDA53CB8-4738-3E49-B438-8F573AA3D8D3}"/>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a:extLst>
              <a:ext uri="{FF2B5EF4-FFF2-40B4-BE49-F238E27FC236}">
                <a16:creationId xmlns:a16="http://schemas.microsoft.com/office/drawing/2014/main" id="{2DEBF596-BDF0-B44E-BCC0-DD2C6D7E046F}"/>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2" name="Text Placeholder 8">
            <a:extLst>
              <a:ext uri="{FF2B5EF4-FFF2-40B4-BE49-F238E27FC236}">
                <a16:creationId xmlns:a16="http://schemas.microsoft.com/office/drawing/2014/main" id="{93C29917-162E-D449-B6C6-A45B8D0D88CD}"/>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5002135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with Content">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1B7E6B-5540-944A-97BC-4A1D872D5B0C}"/>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cxnSp>
        <p:nvCxnSpPr>
          <p:cNvPr id="13" name="Straight Connector 12">
            <a:extLst>
              <a:ext uri="{FF2B5EF4-FFF2-40B4-BE49-F238E27FC236}">
                <a16:creationId xmlns:a16="http://schemas.microsoft.com/office/drawing/2014/main" id="{D9D1BABC-02C2-DD41-8113-92209C8520A8}"/>
              </a:ext>
            </a:extLst>
          </p:cNvPr>
          <p:cNvCxnSpPr>
            <a:cxnSpLocks/>
          </p:cNvCxnSpPr>
          <p:nvPr userDrawn="1"/>
        </p:nvCxnSpPr>
        <p:spPr>
          <a:xfrm>
            <a:off x="274320" y="1508760"/>
            <a:ext cx="3720851"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Content Placeholder 14">
            <a:extLst>
              <a:ext uri="{FF2B5EF4-FFF2-40B4-BE49-F238E27FC236}">
                <a16:creationId xmlns:a16="http://schemas.microsoft.com/office/drawing/2014/main" id="{878928B2-44CB-4142-8BB6-254C96DE3C5E}"/>
              </a:ext>
            </a:extLst>
          </p:cNvPr>
          <p:cNvSpPr>
            <a:spLocks noGrp="1"/>
          </p:cNvSpPr>
          <p:nvPr>
            <p:ph sz="quarter" idx="14"/>
          </p:nvPr>
        </p:nvSpPr>
        <p:spPr>
          <a:xfrm>
            <a:off x="274320" y="1600200"/>
            <a:ext cx="4572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itle 1">
            <a:extLst>
              <a:ext uri="{FF2B5EF4-FFF2-40B4-BE49-F238E27FC236}">
                <a16:creationId xmlns:a16="http://schemas.microsoft.com/office/drawing/2014/main" id="{1F583EFD-425B-4D4B-AF9A-B8B073734632}"/>
              </a:ext>
            </a:extLst>
          </p:cNvPr>
          <p:cNvSpPr>
            <a:spLocks noGrp="1"/>
          </p:cNvSpPr>
          <p:nvPr>
            <p:ph type="title"/>
          </p:nvPr>
        </p:nvSpPr>
        <p:spPr>
          <a:xfrm>
            <a:off x="274320" y="274320"/>
            <a:ext cx="4572000" cy="1097280"/>
          </a:xfrm>
        </p:spPr>
        <p:txBody>
          <a:bodyPr anchor="b"/>
          <a:lstStyle>
            <a:lvl1pPr>
              <a:defRPr sz="3200"/>
            </a:lvl1pPr>
          </a:lstStyle>
          <a:p>
            <a:r>
              <a:rPr lang="en-US"/>
              <a:t>Click to edit Master title style</a:t>
            </a:r>
            <a:endParaRPr lang="en-US" dirty="0"/>
          </a:p>
        </p:txBody>
      </p:sp>
      <p:sp>
        <p:nvSpPr>
          <p:cNvPr id="23" name="Content Placeholder 2">
            <a:extLst>
              <a:ext uri="{FF2B5EF4-FFF2-40B4-BE49-F238E27FC236}">
                <a16:creationId xmlns:a16="http://schemas.microsoft.com/office/drawing/2014/main" id="{BCC594E7-9977-9C4B-A0D9-82D76CE6E6B0}"/>
              </a:ext>
            </a:extLst>
          </p:cNvPr>
          <p:cNvSpPr>
            <a:spLocks noGrp="1"/>
          </p:cNvSpPr>
          <p:nvPr>
            <p:ph idx="1"/>
          </p:nvPr>
        </p:nvSpPr>
        <p:spPr>
          <a:xfrm>
            <a:off x="5120640" y="228599"/>
            <a:ext cx="6400800" cy="5715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a:extLst>
              <a:ext uri="{FF2B5EF4-FFF2-40B4-BE49-F238E27FC236}">
                <a16:creationId xmlns:a16="http://schemas.microsoft.com/office/drawing/2014/main" id="{52B0CA1B-5491-5945-B58B-9B6E195341CF}"/>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0CD216EB-5E36-4241-BC4B-2E5216A11A2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10" name="Text Placeholder 8">
            <a:extLst>
              <a:ext uri="{FF2B5EF4-FFF2-40B4-BE49-F238E27FC236}">
                <a16:creationId xmlns:a16="http://schemas.microsoft.com/office/drawing/2014/main" id="{9C9142E3-651D-354A-8EB3-55EA638B73A7}"/>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25572736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28279A9-4E8F-AF48-9C24-1BD9FAE4D11D}"/>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2" name="Vertical Title 1">
            <a:extLst>
              <a:ext uri="{FF2B5EF4-FFF2-40B4-BE49-F238E27FC236}">
                <a16:creationId xmlns:a16="http://schemas.microsoft.com/office/drawing/2014/main" id="{DDD72E97-9E49-0941-8529-456F73E5172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1E235DB-B96F-1140-B959-5C6F44253D1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Rectangle 4">
            <a:extLst>
              <a:ext uri="{FF2B5EF4-FFF2-40B4-BE49-F238E27FC236}">
                <a16:creationId xmlns:a16="http://schemas.microsoft.com/office/drawing/2014/main" id="{914642F1-1D22-9545-91B9-39F38335EF49}"/>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137C4959-D97D-7D42-A815-F114F7E5EE7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8" name="Text Placeholder 8">
            <a:extLst>
              <a:ext uri="{FF2B5EF4-FFF2-40B4-BE49-F238E27FC236}">
                <a16:creationId xmlns:a16="http://schemas.microsoft.com/office/drawing/2014/main" id="{B1252288-ACFB-934C-8718-83A9870C4446}"/>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15338781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B4C1DA2-4778-A249-9E39-0D485537BCCC}"/>
              </a:ext>
            </a:extLst>
          </p:cNvPr>
          <p:cNvSpPr txBox="1"/>
          <p:nvPr userDrawn="1"/>
        </p:nvSpPr>
        <p:spPr>
          <a:xfrm>
            <a:off x="91440" y="91440"/>
            <a:ext cx="11887200" cy="6675120"/>
          </a:xfrm>
          <a:prstGeom prst="rect">
            <a:avLst/>
          </a:prstGeom>
          <a:noFill/>
          <a:ln w="25400">
            <a:gradFill>
              <a:gsLst>
                <a:gs pos="0">
                  <a:schemeClr val="accent1"/>
                </a:gs>
                <a:gs pos="50000">
                  <a:schemeClr val="accent1">
                    <a:alpha val="0"/>
                  </a:schemeClr>
                </a:gs>
              </a:gsLst>
              <a:lin ang="0" scaled="0"/>
            </a:gradFill>
            <a:prstDash val="solid"/>
          </a:ln>
        </p:spPr>
        <p:txBody>
          <a:bodyPr wrap="square" rtlCol="0">
            <a:noAutofit/>
          </a:bodyPr>
          <a:lstStyle/>
          <a:p>
            <a:pPr algn="r"/>
            <a:endParaRPr lang="en-US" dirty="0"/>
          </a:p>
        </p:txBody>
      </p:sp>
      <p:sp>
        <p:nvSpPr>
          <p:cNvPr id="3" name="Rectangle 2">
            <a:extLst>
              <a:ext uri="{FF2B5EF4-FFF2-40B4-BE49-F238E27FC236}">
                <a16:creationId xmlns:a16="http://schemas.microsoft.com/office/drawing/2014/main" id="{D0284C5B-86B3-2049-85D9-C0BEEA15EC8A}"/>
              </a:ext>
            </a:extLst>
          </p:cNvPr>
          <p:cNvSpPr/>
          <p:nvPr userDrawn="1"/>
        </p:nvSpPr>
        <p:spPr>
          <a:xfrm>
            <a:off x="0" y="6400800"/>
            <a:ext cx="12192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44777614-2F96-6545-B658-FA3438BFE60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614821" y="6250900"/>
            <a:ext cx="427838" cy="457200"/>
          </a:xfrm>
          <a:prstGeom prst="rect">
            <a:avLst/>
          </a:prstGeom>
        </p:spPr>
      </p:pic>
      <p:sp>
        <p:nvSpPr>
          <p:cNvPr id="6" name="Text Placeholder 8">
            <a:extLst>
              <a:ext uri="{FF2B5EF4-FFF2-40B4-BE49-F238E27FC236}">
                <a16:creationId xmlns:a16="http://schemas.microsoft.com/office/drawing/2014/main" id="{5B7024BA-A0D0-074C-8C8D-03BAE1BE6271}"/>
              </a:ext>
            </a:extLst>
          </p:cNvPr>
          <p:cNvSpPr>
            <a:spLocks noGrp="1"/>
          </p:cNvSpPr>
          <p:nvPr>
            <p:ph type="body" sz="quarter" idx="13" hasCustomPrompt="1"/>
          </p:nvPr>
        </p:nvSpPr>
        <p:spPr>
          <a:xfrm>
            <a:off x="0" y="6400800"/>
            <a:ext cx="4572000" cy="228600"/>
          </a:xfrm>
        </p:spPr>
        <p:txBody>
          <a:bodyPr lIns="274320" anchor="ctr" anchorCtr="0">
            <a:spAutoFit/>
          </a:bodyPr>
          <a:lstStyle>
            <a:lvl1pPr marL="0" indent="0">
              <a:buNone/>
              <a:defRPr sz="1200">
                <a:solidFill>
                  <a:schemeClr val="tx1"/>
                </a:solidFill>
              </a:defRPr>
            </a:lvl1pPr>
          </a:lstStyle>
          <a:p>
            <a:pPr lvl="0"/>
            <a:r>
              <a:rPr lang="en-US" dirty="0"/>
              <a:t>Section x: Click to enter</a:t>
            </a:r>
          </a:p>
        </p:txBody>
      </p:sp>
    </p:spTree>
    <p:extLst>
      <p:ext uri="{BB962C8B-B14F-4D97-AF65-F5344CB8AC3E}">
        <p14:creationId xmlns:p14="http://schemas.microsoft.com/office/powerpoint/2010/main" val="10491123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 No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8223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2625E6-34EA-4D42-BA1D-9E7B8728D72C}"/>
              </a:ext>
            </a:extLst>
          </p:cNvPr>
          <p:cNvSpPr>
            <a:spLocks noGrp="1"/>
          </p:cNvSpPr>
          <p:nvPr>
            <p:ph type="title"/>
          </p:nvPr>
        </p:nvSpPr>
        <p:spPr>
          <a:xfrm>
            <a:off x="274320" y="274320"/>
            <a:ext cx="109728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AD42EC5-DFD6-B14D-9205-E98405BFF5C9}"/>
              </a:ext>
            </a:extLst>
          </p:cNvPr>
          <p:cNvSpPr>
            <a:spLocks noGrp="1"/>
          </p:cNvSpPr>
          <p:nvPr>
            <p:ph type="body" idx="1"/>
          </p:nvPr>
        </p:nvSpPr>
        <p:spPr>
          <a:xfrm>
            <a:off x="274320" y="1600200"/>
            <a:ext cx="109728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91962152"/>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27" r:id="rId6"/>
    <p:sldLayoutId id="2147483726" r:id="rId7"/>
    <p:sldLayoutId id="2147483712" r:id="rId8"/>
    <p:sldLayoutId id="2147483714" r:id="rId9"/>
    <p:sldLayoutId id="2147483728" r:id="rId10"/>
    <p:sldLayoutId id="2147483716" r:id="rId11"/>
    <p:sldLayoutId id="2147483737" r:id="rId12"/>
    <p:sldLayoutId id="2147483722" r:id="rId13"/>
    <p:sldLayoutId id="2147483717" r:id="rId14"/>
    <p:sldLayoutId id="2147483725" r:id="rId15"/>
    <p:sldLayoutId id="2147483731" r:id="rId16"/>
    <p:sldLayoutId id="2147483740" r:id="rId17"/>
    <p:sldLayoutId id="2147483739" r:id="rId18"/>
    <p:sldLayoutId id="2147483735" r:id="rId19"/>
    <p:sldLayoutId id="2147483729" r:id="rId20"/>
    <p:sldLayoutId id="2147483732" r:id="rId21"/>
    <p:sldLayoutId id="2147483736" r:id="rId22"/>
    <p:sldLayoutId id="2147483730" r:id="rId23"/>
    <p:sldLayoutId id="2147483738" r:id="rId24"/>
    <p:sldLayoutId id="2147483724" r:id="rId25"/>
    <p:sldLayoutId id="2147483721" r:id="rId26"/>
    <p:sldLayoutId id="2147483723" r:id="rId27"/>
    <p:sldLayoutId id="2147483718" r:id="rId28"/>
    <p:sldLayoutId id="2147483733" r:id="rId29"/>
  </p:sldLayoutIdLst>
  <p:txStyles>
    <p:titleStyle>
      <a:lvl1pPr algn="l" defTabSz="914400" rtl="0" eaLnBrk="1" latinLnBrk="0" hangingPunct="1">
        <a:lnSpc>
          <a:spcPct val="90000"/>
        </a:lnSpc>
        <a:spcBef>
          <a:spcPct val="0"/>
        </a:spcBef>
        <a:buNone/>
        <a:defRPr sz="4000" b="1" i="0" kern="1200">
          <a:solidFill>
            <a:schemeClr val="bg1"/>
          </a:solidFill>
          <a:latin typeface="Barlow" pitchFamily="2" charset="77"/>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00000"/>
        </a:lnSpc>
        <a:spcBef>
          <a:spcPts val="1000"/>
        </a:spcBef>
        <a:buClr>
          <a:schemeClr val="bg2"/>
        </a:buClr>
        <a:buFont typeface="Wingdings" pitchFamily="2" charset="2"/>
        <a:buChar char="§"/>
        <a:defRPr sz="2400" b="0" i="0" kern="1200">
          <a:solidFill>
            <a:schemeClr val="bg1"/>
          </a:solidFill>
          <a:latin typeface="Barlow" pitchFamily="2" charset="77"/>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Clr>
          <a:schemeClr val="bg2"/>
        </a:buClr>
        <a:buFont typeface="Wingdings" pitchFamily="2" charset="2"/>
        <a:buChar char="§"/>
        <a:defRPr sz="2200" b="0" i="0" kern="1200">
          <a:solidFill>
            <a:schemeClr val="bg1"/>
          </a:solidFill>
          <a:latin typeface="Barlow" pitchFamily="2" charset="77"/>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Clr>
          <a:schemeClr val="bg2"/>
        </a:buClr>
        <a:buFont typeface="Wingdings" pitchFamily="2" charset="2"/>
        <a:buChar char="§"/>
        <a:defRPr sz="2000" b="0" i="0" kern="1200">
          <a:solidFill>
            <a:schemeClr val="bg1"/>
          </a:solidFill>
          <a:latin typeface="Barlow" pitchFamily="2" charset="77"/>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Clr>
          <a:schemeClr val="bg2"/>
        </a:buClr>
        <a:buFont typeface="Wingdings" pitchFamily="2" charset="2"/>
        <a:buChar char="§"/>
        <a:defRPr sz="1800" b="0" i="0" kern="1200">
          <a:solidFill>
            <a:schemeClr val="bg1"/>
          </a:solidFill>
          <a:latin typeface="Barlow" pitchFamily="2" charset="77"/>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Clr>
          <a:schemeClr val="bg2"/>
        </a:buClr>
        <a:buFont typeface="Wingdings" pitchFamily="2" charset="2"/>
        <a:buChar char="§"/>
        <a:defRPr sz="1600" b="0" i="0" kern="1200">
          <a:solidFill>
            <a:schemeClr val="bg1"/>
          </a:solidFill>
          <a:latin typeface="Barlow" pitchFamily="2" charset="77"/>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9.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ex2iloomPMc"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samhsa.gov/find-help/national-helpline" TargetMode="External"/><Relationship Id="rId2" Type="http://schemas.openxmlformats.org/officeDocument/2006/relationships/hyperlink" Target="https://www.nimh.nih.gov/health/topics/substance-use-and-mental-health" TargetMode="External"/><Relationship Id="rId1" Type="http://schemas.openxmlformats.org/officeDocument/2006/relationships/slideLayout" Target="../slideLayouts/slideLayout3.xml"/><Relationship Id="rId6" Type="http://schemas.openxmlformats.org/officeDocument/2006/relationships/hyperlink" Target="https://www.nami.org/NAMI/media/NAMI-Media/Infographics/crisis%20guide/INFO-Warning-Signs-of-Crisis-ENG.pdf" TargetMode="External"/><Relationship Id="rId5" Type="http://schemas.openxmlformats.org/officeDocument/2006/relationships/hyperlink" Target="https://findtreatment.gov/" TargetMode="External"/><Relationship Id="rId4" Type="http://schemas.openxmlformats.org/officeDocument/2006/relationships/hyperlink" Target="https://www.samhsa.gov/adult-drug-us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cdc.gov/nchs/products/databriefs/db464.htm" TargetMode="External"/><Relationship Id="rId2" Type="http://schemas.openxmlformats.org/officeDocument/2006/relationships/hyperlink" Target="https://www.cdc.gov/suicide/suicide-data-statistics.html"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hyperlink" Target="https://walkthetalkamerica.org/" TargetMode="External"/><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s://walkthetalkamerica.org/love/" TargetMode="External"/><Relationship Id="rId2" Type="http://schemas.openxmlformats.org/officeDocument/2006/relationships/hyperlink" Target="https://walkthetalkamerica.org/provider-directory/" TargetMode="Externa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hyperlink" Target="https://walkthetalkamerica.org/resources-we-love/" TargetMode="External"/></Relationships>
</file>

<file path=ppt/slides/_rels/slide30.xml.rels><?xml version="1.0" encoding="UTF-8" standalone="yes"?>
<Relationships xmlns="http://schemas.openxmlformats.org/package/2006/relationships"><Relationship Id="rId2" Type="http://schemas.openxmlformats.org/officeDocument/2006/relationships/hyperlink" Target="https://findtreatment.gov/"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afsp.org/" TargetMode="External"/><Relationship Id="rId7" Type="http://schemas.openxmlformats.org/officeDocument/2006/relationships/hyperlink" Target="https://www.nami.org/mhstats" TargetMode="External"/><Relationship Id="rId2" Type="http://schemas.openxmlformats.org/officeDocument/2006/relationships/hyperlink" Target="https://screening.mhanational.org/" TargetMode="External"/><Relationship Id="rId1" Type="http://schemas.openxmlformats.org/officeDocument/2006/relationships/slideLayout" Target="../slideLayouts/slideLayout3.xml"/><Relationship Id="rId6" Type="http://schemas.openxmlformats.org/officeDocument/2006/relationships/hyperlink" Target="https://www.armyresilience.army.mil/suicide-prevention/pages/lethal-means.html" TargetMode="External"/><Relationship Id="rId5" Type="http://schemas.openxmlformats.org/officeDocument/2006/relationships/hyperlink" Target="https://talkawaythedark.afsp.org/thinkingaboutsuicide/" TargetMode="External"/><Relationship Id="rId4" Type="http://schemas.openxmlformats.org/officeDocument/2006/relationships/hyperlink" Target="https://afsp.org/risk-factors-protective-factors-and-warning-signs/#protective-factors"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988lifeline.org/" TargetMode="Externa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s://www.fbi.gov/file-repository/active-shooter-quick-reference.pdf/view"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hyperlink" Target="https://www.fbi.gov/file-repository/active-shooter-quick-reference.pdf/view" TargetMode="Externa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hyperlink" Target="https://www.fbi.gov/file-repository/active-shooter-quick-reference.pdf/view" TargetMode="Externa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hyperlink" Target="https://www.fema.gov/sites/default/files/2020-03/fema_faith-communities_active-shooter.pdf"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 up of a magnifying glass&#10;&#10;Description automatically generated with medium confidence">
            <a:extLst>
              <a:ext uri="{FF2B5EF4-FFF2-40B4-BE49-F238E27FC236}">
                <a16:creationId xmlns:a16="http://schemas.microsoft.com/office/drawing/2014/main" id="{5286BB97-4DFE-E546-941C-FA4734A77391}"/>
              </a:ext>
            </a:extLst>
          </p:cNvPr>
          <p:cNvPicPr>
            <a:picLocks noChangeAspect="1"/>
          </p:cNvPicPr>
          <p:nvPr/>
        </p:nvPicPr>
        <p:blipFill rotWithShape="1">
          <a:blip r:embed="rId2">
            <a:extLst>
              <a:ext uri="{28A0092B-C50C-407E-A947-70E740481C1C}">
                <a14:useLocalDpi xmlns:a14="http://schemas.microsoft.com/office/drawing/2010/main" val="0"/>
              </a:ext>
            </a:extLst>
          </a:blip>
          <a:srcRect t="15525"/>
          <a:stretch/>
        </p:blipFill>
        <p:spPr>
          <a:xfrm>
            <a:off x="1" y="0"/>
            <a:ext cx="12192000" cy="6858000"/>
          </a:xfrm>
          <a:prstGeom prst="rect">
            <a:avLst/>
          </a:prstGeom>
        </p:spPr>
      </p:pic>
      <p:pic>
        <p:nvPicPr>
          <p:cNvPr id="8" name="Picture 4">
            <a:extLst>
              <a:ext uri="{FF2B5EF4-FFF2-40B4-BE49-F238E27FC236}">
                <a16:creationId xmlns:a16="http://schemas.microsoft.com/office/drawing/2014/main" id="{4CCE8373-0901-2642-8FD9-6BA2E3EE8A3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215718" y="228600"/>
            <a:ext cx="2747682" cy="2862169"/>
          </a:xfrm>
          <a:prstGeom prst="rect">
            <a:avLst/>
          </a:prstGeom>
        </p:spPr>
      </p:pic>
      <p:sp>
        <p:nvSpPr>
          <p:cNvPr id="9" name="Rectangle 8">
            <a:extLst>
              <a:ext uri="{FF2B5EF4-FFF2-40B4-BE49-F238E27FC236}">
                <a16:creationId xmlns:a16="http://schemas.microsoft.com/office/drawing/2014/main" id="{9505D41C-9ECF-624F-97E9-358D0B0A07BA}"/>
              </a:ext>
            </a:extLst>
          </p:cNvPr>
          <p:cNvSpPr>
            <a:spLocks/>
          </p:cNvSpPr>
          <p:nvPr/>
        </p:nvSpPr>
        <p:spPr bwMode="auto">
          <a:xfrm>
            <a:off x="228600" y="228600"/>
            <a:ext cx="5943600" cy="5029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lIns="0" tIns="0" rIns="40639" bIns="0"/>
          <a:lstStyle/>
          <a:p>
            <a:pPr marL="39688">
              <a:lnSpc>
                <a:spcPct val="90000"/>
              </a:lnSpc>
            </a:pPr>
            <a:r>
              <a:rPr lang="en-US" sz="1800" dirty="0">
                <a:solidFill>
                  <a:schemeClr val="bg1"/>
                </a:solidFill>
              </a:rPr>
              <a:t>Use of this PowerPoint presentation is limited to instructors authorized by the U.S. Concealed Carry Association.</a:t>
            </a:r>
          </a:p>
          <a:p>
            <a:pPr marL="39688">
              <a:lnSpc>
                <a:spcPct val="90000"/>
              </a:lnSpc>
            </a:pPr>
            <a:endParaRPr lang="en-US" sz="1800" dirty="0">
              <a:solidFill>
                <a:schemeClr val="bg1"/>
              </a:solidFill>
              <a:ea typeface="ＭＳ Ｐゴシック" charset="0"/>
              <a:cs typeface="ＭＳ Ｐゴシック" charset="0"/>
            </a:endParaRPr>
          </a:p>
          <a:p>
            <a:pPr marL="39688">
              <a:lnSpc>
                <a:spcPct val="90000"/>
              </a:lnSpc>
            </a:pPr>
            <a:r>
              <a:rPr lang="en-US" sz="1800" dirty="0">
                <a:solidFill>
                  <a:schemeClr val="bg1"/>
                </a:solidFill>
                <a:ea typeface="ＭＳ Ｐゴシック" charset="0"/>
                <a:cs typeface="ＭＳ Ｐゴシック" charset="0"/>
              </a:rPr>
              <a:t>The presenter accepts full liability for the presentation of this content.</a:t>
            </a:r>
          </a:p>
          <a:p>
            <a:pPr marL="39688">
              <a:lnSpc>
                <a:spcPct val="90000"/>
              </a:lnSpc>
            </a:pPr>
            <a:endParaRPr lang="en-US" sz="1800" dirty="0">
              <a:solidFill>
                <a:schemeClr val="bg1"/>
              </a:solidFill>
              <a:ea typeface="ＭＳ Ｐゴシック" charset="0"/>
              <a:cs typeface="ＭＳ Ｐゴシック" charset="0"/>
            </a:endParaRPr>
          </a:p>
          <a:p>
            <a:pPr marL="39688">
              <a:lnSpc>
                <a:spcPct val="90000"/>
              </a:lnSpc>
            </a:pPr>
            <a:r>
              <a:rPr lang="en-US" sz="1800" dirty="0">
                <a:solidFill>
                  <a:schemeClr val="bg1"/>
                </a:solidFill>
                <a:ea typeface="ＭＳ Ｐゴシック" charset="0"/>
                <a:cs typeface="ＭＳ Ｐゴシック" charset="0"/>
              </a:rPr>
              <a:t>All rights reserved. No part of this publication may be reproduced or transmitted by any means: electronic, mechanical, photocopy, recording or otherwise, without first obtaining written permission from the author.</a:t>
            </a:r>
          </a:p>
          <a:p>
            <a:pPr marL="39688">
              <a:lnSpc>
                <a:spcPct val="90000"/>
              </a:lnSpc>
            </a:pPr>
            <a:endParaRPr lang="en-US" sz="1800" dirty="0">
              <a:solidFill>
                <a:schemeClr val="bg1"/>
              </a:solidFill>
              <a:ea typeface="ＭＳ Ｐゴシック" charset="0"/>
              <a:cs typeface="ＭＳ Ｐゴシック" charset="0"/>
            </a:endParaRPr>
          </a:p>
          <a:p>
            <a:pPr marL="39688">
              <a:lnSpc>
                <a:spcPct val="90000"/>
              </a:lnSpc>
            </a:pPr>
            <a:r>
              <a:rPr lang="en-US" sz="1800" dirty="0">
                <a:solidFill>
                  <a:schemeClr val="bg1"/>
                </a:solidFill>
                <a:ea typeface="ＭＳ Ｐゴシック" charset="0"/>
                <a:cs typeface="ＭＳ Ｐゴシック" charset="0"/>
              </a:rPr>
              <a:t>Copyright © 2024 </a:t>
            </a:r>
            <a:r>
              <a:rPr lang="en-US" sz="1800" dirty="0">
                <a:solidFill>
                  <a:schemeClr val="bg1"/>
                </a:solidFill>
                <a:latin typeface="Open Sans" panose="020B0606030504020204" pitchFamily="34" charset="0"/>
                <a:ea typeface="Open Sans" panose="020B0606030504020204" pitchFamily="34" charset="0"/>
                <a:cs typeface="Open Sans" panose="020B0606030504020204" pitchFamily="34" charset="0"/>
              </a:rPr>
              <a:t>U.S. Concealed Carry Association</a:t>
            </a:r>
          </a:p>
          <a:p>
            <a:pPr marL="39688">
              <a:lnSpc>
                <a:spcPct val="90000"/>
              </a:lnSpc>
            </a:pPr>
            <a:endParaRPr lang="en-US"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39688">
              <a:lnSpc>
                <a:spcPct val="90000"/>
              </a:lnSpc>
            </a:pPr>
            <a:r>
              <a:rPr lang="en-US" sz="1800" dirty="0">
                <a:solidFill>
                  <a:schemeClr val="bg1"/>
                </a:solidFill>
                <a:ea typeface="Open Sans" panose="020B0606030504020204" pitchFamily="34" charset="0"/>
                <a:cs typeface="Open Sans" panose="020B0606030504020204" pitchFamily="34" charset="0"/>
              </a:rPr>
              <a:t>Produced with help from</a:t>
            </a:r>
            <a:r>
              <a:rPr lang="en-US" dirty="0">
                <a:solidFill>
                  <a:schemeClr val="bg1"/>
                </a:solidFill>
                <a:ea typeface="Open Sans" panose="020B0606030504020204" pitchFamily="34" charset="0"/>
                <a:cs typeface="Open Sans" panose="020B0606030504020204" pitchFamily="34" charset="0"/>
              </a:rPr>
              <a:t> </a:t>
            </a:r>
            <a:r>
              <a:rPr lang="en-US" sz="1800" dirty="0">
                <a:solidFill>
                  <a:schemeClr val="bg1"/>
                </a:solidFill>
                <a:ea typeface="Open Sans" panose="020B0606030504020204" pitchFamily="34" charset="0"/>
                <a:cs typeface="Open Sans" panose="020B0606030504020204" pitchFamily="34" charset="0"/>
              </a:rPr>
              <a:t>Andrew </a:t>
            </a:r>
            <a:r>
              <a:rPr lang="en-US" sz="1800" dirty="0" err="1">
                <a:solidFill>
                  <a:schemeClr val="bg1"/>
                </a:solidFill>
                <a:ea typeface="Open Sans" panose="020B0606030504020204" pitchFamily="34" charset="0"/>
                <a:cs typeface="Open Sans" panose="020B0606030504020204" pitchFamily="34" charset="0"/>
              </a:rPr>
              <a:t>Nett</a:t>
            </a:r>
            <a:r>
              <a:rPr lang="en-US" sz="1800" dirty="0">
                <a:solidFill>
                  <a:schemeClr val="bg1"/>
                </a:solidFill>
                <a:ea typeface="Open Sans" panose="020B0606030504020204" pitchFamily="34" charset="0"/>
                <a:cs typeface="Open Sans" panose="020B0606030504020204" pitchFamily="34" charset="0"/>
              </a:rPr>
              <a:t>, LCSW, D</a:t>
            </a:r>
            <a:r>
              <a:rPr lang="en-US" dirty="0">
                <a:solidFill>
                  <a:schemeClr val="bg1"/>
                </a:solidFill>
                <a:ea typeface="Open Sans" panose="020B0606030504020204" pitchFamily="34" charset="0"/>
                <a:cs typeface="Open Sans" panose="020B0606030504020204" pitchFamily="34" charset="0"/>
              </a:rPr>
              <a:t>elta Defense</a:t>
            </a:r>
            <a:endParaRPr lang="en-US" sz="1800" dirty="0">
              <a:solidFill>
                <a:schemeClr val="bg1"/>
              </a:solidFill>
              <a:ea typeface="ＭＳ Ｐゴシック" charset="0"/>
              <a:cs typeface="ＭＳ Ｐゴシック" charset="0"/>
            </a:endParaRPr>
          </a:p>
          <a:p>
            <a:pPr marL="39688">
              <a:lnSpc>
                <a:spcPct val="90000"/>
              </a:lnSpc>
            </a:pPr>
            <a:endParaRPr lang="en-US" dirty="0">
              <a:solidFill>
                <a:schemeClr val="bg1"/>
              </a:solidFill>
              <a:ea typeface="ＭＳ Ｐゴシック" charset="0"/>
              <a:cs typeface="ＭＳ Ｐゴシック" charset="0"/>
            </a:endParaRPr>
          </a:p>
          <a:p>
            <a:pPr marL="39688">
              <a:lnSpc>
                <a:spcPct val="90000"/>
              </a:lnSpc>
            </a:pPr>
            <a:endParaRPr lang="en-US" sz="1800" dirty="0">
              <a:solidFill>
                <a:schemeClr val="bg1"/>
              </a:solidFill>
              <a:ea typeface="ＭＳ Ｐゴシック" charset="0"/>
              <a:cs typeface="ＭＳ Ｐゴシック" charset="0"/>
            </a:endParaRPr>
          </a:p>
          <a:p>
            <a:pPr marL="39688">
              <a:lnSpc>
                <a:spcPct val="90000"/>
              </a:lnSpc>
            </a:pPr>
            <a:endParaRPr lang="en-US" sz="1800" dirty="0">
              <a:solidFill>
                <a:schemeClr val="bg1"/>
              </a:solidFill>
              <a:ea typeface="ＭＳ Ｐゴシック" charset="0"/>
              <a:cs typeface="ＭＳ Ｐゴシック" charset="0"/>
            </a:endParaRPr>
          </a:p>
          <a:p>
            <a:pPr marL="39688">
              <a:lnSpc>
                <a:spcPct val="90000"/>
              </a:lnSpc>
            </a:pPr>
            <a:endParaRPr lang="en-US" sz="1800" dirty="0">
              <a:solidFill>
                <a:schemeClr val="bg1"/>
              </a:solidFill>
              <a:ea typeface="ＭＳ Ｐゴシック" charset="0"/>
              <a:cs typeface="ＭＳ Ｐゴシック" charset="0"/>
            </a:endParaRPr>
          </a:p>
        </p:txBody>
      </p:sp>
    </p:spTree>
    <p:extLst>
      <p:ext uri="{BB962C8B-B14F-4D97-AF65-F5344CB8AC3E}">
        <p14:creationId xmlns:p14="http://schemas.microsoft.com/office/powerpoint/2010/main" val="907154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05212-3B11-BA41-897C-8A43C7E28E14}"/>
              </a:ext>
            </a:extLst>
          </p:cNvPr>
          <p:cNvSpPr>
            <a:spLocks noGrp="1"/>
          </p:cNvSpPr>
          <p:nvPr>
            <p:ph type="ctrTitle"/>
          </p:nvPr>
        </p:nvSpPr>
        <p:spPr>
          <a:xfrm>
            <a:off x="1524000" y="2171700"/>
            <a:ext cx="9144000" cy="2514600"/>
          </a:xfrm>
        </p:spPr>
        <p:txBody>
          <a:bodyPr anchor="ctr">
            <a:normAutofit/>
          </a:bodyPr>
          <a:lstStyle/>
          <a:p>
            <a:r>
              <a:rPr lang="en-US" dirty="0"/>
              <a:t>Mental </a:t>
            </a:r>
            <a:br>
              <a:rPr lang="en-US" dirty="0"/>
            </a:br>
            <a:r>
              <a:rPr lang="en-US" dirty="0"/>
              <a:t>Wellness</a:t>
            </a:r>
          </a:p>
        </p:txBody>
      </p:sp>
    </p:spTree>
    <p:extLst>
      <p:ext uri="{BB962C8B-B14F-4D97-AF65-F5344CB8AC3E}">
        <p14:creationId xmlns:p14="http://schemas.microsoft.com/office/powerpoint/2010/main" val="4968959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FFB6-4D83-554B-9384-E88EFAED060D}"/>
              </a:ext>
            </a:extLst>
          </p:cNvPr>
          <p:cNvSpPr>
            <a:spLocks noGrp="1"/>
          </p:cNvSpPr>
          <p:nvPr>
            <p:ph type="title"/>
          </p:nvPr>
        </p:nvSpPr>
        <p:spPr/>
        <p:txBody>
          <a:bodyPr>
            <a:normAutofit/>
          </a:bodyPr>
          <a:lstStyle/>
          <a:p>
            <a:r>
              <a:rPr lang="en-US" dirty="0"/>
              <a:t>Key Topics Covered</a:t>
            </a:r>
          </a:p>
        </p:txBody>
      </p:sp>
      <p:sp>
        <p:nvSpPr>
          <p:cNvPr id="3" name="Content Placeholder 2">
            <a:extLst>
              <a:ext uri="{FF2B5EF4-FFF2-40B4-BE49-F238E27FC236}">
                <a16:creationId xmlns:a16="http://schemas.microsoft.com/office/drawing/2014/main" id="{5B33148D-FE2F-2E4F-A910-97AED4FCECEA}"/>
              </a:ext>
            </a:extLst>
          </p:cNvPr>
          <p:cNvSpPr>
            <a:spLocks noGrp="1"/>
          </p:cNvSpPr>
          <p:nvPr>
            <p:ph idx="1"/>
          </p:nvPr>
        </p:nvSpPr>
        <p:spPr>
          <a:xfrm>
            <a:off x="274320" y="1607997"/>
            <a:ext cx="11628378" cy="4772069"/>
          </a:xfrm>
        </p:spPr>
        <p:txBody>
          <a:bodyPr>
            <a:noAutofit/>
          </a:bodyPr>
          <a:lstStyle/>
          <a:p>
            <a:pPr marL="457200" indent="-457200">
              <a:spcBef>
                <a:spcPts val="0"/>
              </a:spcBef>
              <a:spcAft>
                <a:spcPts val="600"/>
              </a:spcAft>
              <a:buFont typeface="+mj-lt"/>
              <a:buAutoNum type="arabicParenR"/>
            </a:pPr>
            <a:r>
              <a:rPr lang="en-US" dirty="0">
                <a:solidFill>
                  <a:srgbClr val="000000"/>
                </a:solidFill>
                <a:latin typeface="+mn-lt"/>
              </a:rPr>
              <a:t>Effects of Trauma and </a:t>
            </a:r>
            <a:r>
              <a:rPr lang="en-US" b="0" i="0" u="none" strike="noStrike" dirty="0">
                <a:solidFill>
                  <a:srgbClr val="000000"/>
                </a:solidFill>
                <a:effectLst/>
                <a:latin typeface="+mn-lt"/>
              </a:rPr>
              <a:t>Coping Strategies</a:t>
            </a:r>
          </a:p>
          <a:p>
            <a:pPr marL="457200" indent="-457200" rtl="0">
              <a:spcBef>
                <a:spcPts val="0"/>
              </a:spcBef>
              <a:spcAft>
                <a:spcPts val="600"/>
              </a:spcAft>
              <a:buFont typeface="+mj-lt"/>
              <a:buAutoNum type="arabicParenR"/>
            </a:pPr>
            <a:r>
              <a:rPr lang="en-US" b="0" i="0" u="none" strike="noStrike" dirty="0">
                <a:solidFill>
                  <a:srgbClr val="000000"/>
                </a:solidFill>
                <a:effectLst/>
                <a:latin typeface="+mn-lt"/>
              </a:rPr>
              <a:t>Adverse Effects of Alcohol and Drug Use</a:t>
            </a:r>
            <a:endParaRPr lang="en-US" b="0" dirty="0">
              <a:effectLst/>
              <a:latin typeface="+mn-lt"/>
            </a:endParaRPr>
          </a:p>
          <a:p>
            <a:pPr marL="457200" indent="-457200" rtl="0">
              <a:spcBef>
                <a:spcPts val="0"/>
              </a:spcBef>
              <a:spcAft>
                <a:spcPts val="600"/>
              </a:spcAft>
              <a:buFont typeface="+mj-lt"/>
              <a:buAutoNum type="arabicParenR"/>
            </a:pPr>
            <a:r>
              <a:rPr lang="en-US" b="0" i="0" u="none" strike="noStrike" dirty="0">
                <a:solidFill>
                  <a:srgbClr val="000000"/>
                </a:solidFill>
                <a:effectLst/>
                <a:latin typeface="+mn-lt"/>
              </a:rPr>
              <a:t>Suicide Prevention: Education, Help</a:t>
            </a:r>
            <a:r>
              <a:rPr lang="en-US" dirty="0">
                <a:solidFill>
                  <a:srgbClr val="000000"/>
                </a:solidFill>
                <a:latin typeface="+mn-lt"/>
              </a:rPr>
              <a:t> and </a:t>
            </a:r>
            <a:r>
              <a:rPr lang="en-US" b="0" i="0" u="none" strike="noStrike" dirty="0">
                <a:solidFill>
                  <a:srgbClr val="000000"/>
                </a:solidFill>
                <a:effectLst/>
                <a:latin typeface="+mn-lt"/>
              </a:rPr>
              <a:t>Resources</a:t>
            </a:r>
            <a:endParaRPr lang="en-US" b="0" dirty="0">
              <a:effectLst/>
              <a:latin typeface="+mn-lt"/>
            </a:endParaRPr>
          </a:p>
          <a:p>
            <a:pPr marL="457200" indent="-457200" rtl="0">
              <a:spcBef>
                <a:spcPts val="0"/>
              </a:spcBef>
              <a:spcAft>
                <a:spcPts val="600"/>
              </a:spcAft>
              <a:buFont typeface="+mj-lt"/>
              <a:buAutoNum type="arabicParenR"/>
            </a:pPr>
            <a:r>
              <a:rPr lang="en-US" b="0" i="0" u="none" strike="noStrike" dirty="0">
                <a:solidFill>
                  <a:srgbClr val="000000"/>
                </a:solidFill>
                <a:effectLst/>
                <a:latin typeface="+mn-lt"/>
              </a:rPr>
              <a:t>988 Suicide &amp; </a:t>
            </a:r>
            <a:r>
              <a:rPr lang="en-US" dirty="0">
                <a:solidFill>
                  <a:srgbClr val="000000"/>
                </a:solidFill>
                <a:latin typeface="+mn-lt"/>
              </a:rPr>
              <a:t>Cr</a:t>
            </a:r>
            <a:r>
              <a:rPr lang="en-US" b="0" i="0" u="none" strike="noStrike" dirty="0">
                <a:solidFill>
                  <a:srgbClr val="000000"/>
                </a:solidFill>
                <a:effectLst/>
                <a:latin typeface="+mn-lt"/>
              </a:rPr>
              <a:t>isis Lifeline</a:t>
            </a:r>
          </a:p>
          <a:p>
            <a:pPr marL="457200" indent="-457200" rtl="0">
              <a:spcBef>
                <a:spcPts val="0"/>
              </a:spcBef>
              <a:spcAft>
                <a:spcPts val="600"/>
              </a:spcAft>
              <a:buFont typeface="+mj-lt"/>
              <a:buAutoNum type="arabicParenR"/>
            </a:pPr>
            <a:r>
              <a:rPr lang="en-US" dirty="0">
                <a:solidFill>
                  <a:srgbClr val="000000"/>
                </a:solidFill>
                <a:latin typeface="+mn-lt"/>
              </a:rPr>
              <a:t>Active-Shooter Identification</a:t>
            </a:r>
            <a:endParaRPr lang="en-US" b="0" dirty="0">
              <a:effectLst/>
              <a:latin typeface="+mn-lt"/>
            </a:endParaRPr>
          </a:p>
        </p:txBody>
      </p:sp>
      <p:sp>
        <p:nvSpPr>
          <p:cNvPr id="4" name="Text Placeholder 3">
            <a:extLst>
              <a:ext uri="{FF2B5EF4-FFF2-40B4-BE49-F238E27FC236}">
                <a16:creationId xmlns:a16="http://schemas.microsoft.com/office/drawing/2014/main" id="{742655EC-A72E-D641-B5ED-DA548080CEDF}"/>
              </a:ext>
            </a:extLst>
          </p:cNvPr>
          <p:cNvSpPr>
            <a:spLocks noGrp="1"/>
          </p:cNvSpPr>
          <p:nvPr>
            <p:ph type="body" sz="quarter" idx="13"/>
          </p:nvPr>
        </p:nvSpPr>
        <p:spPr>
          <a:xfrm>
            <a:off x="-1" y="6376601"/>
            <a:ext cx="7793665" cy="276999"/>
          </a:xfrm>
        </p:spPr>
        <p:txBody>
          <a:bodyPr/>
          <a:lstStyle/>
          <a:p>
            <a:r>
              <a:rPr lang="en-US" dirty="0"/>
              <a:t>Mental Wellness</a:t>
            </a:r>
          </a:p>
        </p:txBody>
      </p:sp>
    </p:spTree>
    <p:extLst>
      <p:ext uri="{BB962C8B-B14F-4D97-AF65-F5344CB8AC3E}">
        <p14:creationId xmlns:p14="http://schemas.microsoft.com/office/powerpoint/2010/main" val="862098916"/>
      </p:ext>
    </p:extLst>
  </p:cSld>
  <p:clrMapOvr>
    <a:masterClrMapping/>
  </p:clrMapOvr>
  <mc:AlternateContent xmlns:mc="http://schemas.openxmlformats.org/markup-compatibility/2006" xmlns:p14="http://schemas.microsoft.com/office/powerpoint/2010/main">
    <mc:Choice Requires="p14">
      <p:transition spd="slow" p14:dur="1500">
        <p:pull dir="r"/>
      </p:transition>
    </mc:Choice>
    <mc:Fallback xmlns="">
      <p:transition spd="slow">
        <p:pull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r>
              <a:rPr lang="en-US" dirty="0"/>
              <a:t>Effects of Trauma and Coping Strategies</a:t>
            </a: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solidFill>
                  <a:srgbClr val="242425"/>
                </a:solidFill>
                <a:latin typeface="+mn-lt"/>
              </a:rPr>
              <a:t>Following a traumatic event, you may experience a wide range of normal responses. Clinical psychologist Patti Levin explores the physical or emotional responses, as well as coping strategies to help overcome the effects of the traumatic event.</a:t>
            </a:r>
          </a:p>
          <a:p>
            <a:pPr marL="0" indent="0">
              <a:spcBef>
                <a:spcPts val="2000"/>
              </a:spcBef>
              <a:buNone/>
            </a:pPr>
            <a:r>
              <a:rPr lang="en-US" dirty="0">
                <a:solidFill>
                  <a:srgbClr val="242425"/>
                </a:solidFill>
                <a:latin typeface="+mn-lt"/>
              </a:rPr>
              <a:t>“Such reactions may be experienced not only by people who experienced the trauma first-hand, but by those who have witnessed or heard about the trauma, or been involved with those immediately affected. Many reactions can be triggered by persons, places, or things associated with the trauma. Some reactions may appear totally unrelated.”</a:t>
            </a:r>
          </a:p>
          <a:p>
            <a:pPr marL="0" indent="0" algn="r">
              <a:buNone/>
            </a:pPr>
            <a:r>
              <a:rPr lang="en-US" dirty="0">
                <a:solidFill>
                  <a:srgbClr val="242425"/>
                </a:solidFill>
                <a:latin typeface="+mn-lt"/>
              </a:rPr>
              <a:t>— Patti Levin, LCSW, PsyD</a:t>
            </a:r>
            <a:endParaRPr lang="en-US" dirty="0">
              <a:solidFill>
                <a:prstClr val="black"/>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1: Effects of Trauma and Coping Strategies</a:t>
            </a:r>
          </a:p>
        </p:txBody>
      </p:sp>
    </p:spTree>
    <p:extLst>
      <p:ext uri="{BB962C8B-B14F-4D97-AF65-F5344CB8AC3E}">
        <p14:creationId xmlns:p14="http://schemas.microsoft.com/office/powerpoint/2010/main" val="864585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r>
              <a:rPr lang="en-US" dirty="0"/>
              <a:t>Coping Strategies</a:t>
            </a: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0413472" cy="4572000"/>
          </a:xfrm>
        </p:spPr>
        <p:txBody>
          <a:bodyPr>
            <a:noAutofit/>
          </a:bodyPr>
          <a:lstStyle/>
          <a:p>
            <a:pPr marL="0" indent="0">
              <a:lnSpc>
                <a:spcPct val="110000"/>
              </a:lnSpc>
              <a:spcBef>
                <a:spcPts val="0"/>
              </a:spcBef>
              <a:buNone/>
            </a:pPr>
            <a:r>
              <a:rPr lang="en-US" dirty="0">
                <a:solidFill>
                  <a:srgbClr val="242425"/>
                </a:solidFill>
                <a:latin typeface="+mn-lt"/>
              </a:rPr>
              <a:t>Strategies to overcome a traumatic event may include but are not limited to the following:</a:t>
            </a:r>
            <a:endParaRPr lang="en-US" dirty="0">
              <a:solidFill>
                <a:prstClr val="black"/>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1: Effects of Trauma and Coping Strategies</a:t>
            </a:r>
          </a:p>
        </p:txBody>
      </p:sp>
      <p:sp>
        <p:nvSpPr>
          <p:cNvPr id="5" name="Content Placeholder 2">
            <a:extLst>
              <a:ext uri="{FF2B5EF4-FFF2-40B4-BE49-F238E27FC236}">
                <a16:creationId xmlns:a16="http://schemas.microsoft.com/office/drawing/2014/main" id="{15F034E5-67F9-1AD6-5141-2AB80E42D3D7}"/>
              </a:ext>
            </a:extLst>
          </p:cNvPr>
          <p:cNvSpPr txBox="1">
            <a:spLocks/>
          </p:cNvSpPr>
          <p:nvPr/>
        </p:nvSpPr>
        <p:spPr>
          <a:xfrm>
            <a:off x="274320" y="2538351"/>
            <a:ext cx="5805846" cy="3633849"/>
          </a:xfrm>
          <a:prstGeom prst="rect">
            <a:avLst/>
          </a:prstGeom>
        </p:spPr>
        <p:txBody>
          <a:bodyPr vert="horz" lIns="0" tIns="45720" rIns="0" bIns="45720" rtlCol="0">
            <a:noAutofit/>
          </a:bodyPr>
          <a:lstStyle>
            <a:lvl1pPr marL="228600" indent="-228600" algn="l" defTabSz="914400" rtl="0" eaLnBrk="1" latinLnBrk="0" hangingPunct="1">
              <a:lnSpc>
                <a:spcPct val="100000"/>
              </a:lnSpc>
              <a:spcBef>
                <a:spcPts val="1000"/>
              </a:spcBef>
              <a:buClr>
                <a:schemeClr val="bg2"/>
              </a:buClr>
              <a:buFont typeface="Wingdings" pitchFamily="2" charset="2"/>
              <a:buChar char="§"/>
              <a:defRPr sz="2400" b="0" i="0" kern="1200">
                <a:solidFill>
                  <a:schemeClr val="bg1"/>
                </a:solidFill>
                <a:latin typeface="Barlow" pitchFamily="2" charset="77"/>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Clr>
                <a:schemeClr val="bg2"/>
              </a:buClr>
              <a:buFont typeface="Wingdings" pitchFamily="2" charset="2"/>
              <a:buChar char="§"/>
              <a:defRPr sz="2200" b="0" i="0" kern="1200">
                <a:solidFill>
                  <a:schemeClr val="bg1"/>
                </a:solidFill>
                <a:latin typeface="Barlow" pitchFamily="2" charset="77"/>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Clr>
                <a:schemeClr val="bg2"/>
              </a:buClr>
              <a:buFont typeface="Wingdings" pitchFamily="2" charset="2"/>
              <a:buChar char="§"/>
              <a:defRPr sz="2000" b="0" i="0" kern="1200">
                <a:solidFill>
                  <a:schemeClr val="bg1"/>
                </a:solidFill>
                <a:latin typeface="Barlow" pitchFamily="2" charset="77"/>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Clr>
                <a:schemeClr val="bg2"/>
              </a:buClr>
              <a:buFont typeface="Wingdings" pitchFamily="2" charset="2"/>
              <a:buChar char="§"/>
              <a:defRPr sz="1800" b="0" i="0" kern="1200">
                <a:solidFill>
                  <a:schemeClr val="bg1"/>
                </a:solidFill>
                <a:latin typeface="Barlow" pitchFamily="2" charset="77"/>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Clr>
                <a:schemeClr val="bg2"/>
              </a:buClr>
              <a:buFont typeface="Wingdings" pitchFamily="2" charset="2"/>
              <a:buChar char="§"/>
              <a:defRPr sz="1600" b="0" i="0" kern="1200">
                <a:solidFill>
                  <a:schemeClr val="bg1"/>
                </a:solidFill>
                <a:latin typeface="Barlow" pitchFamily="2" charset="77"/>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dirty="0">
                <a:solidFill>
                  <a:srgbClr val="242425"/>
                </a:solidFill>
                <a:latin typeface="+mn-lt"/>
              </a:rPr>
              <a:t>Crying</a:t>
            </a:r>
          </a:p>
          <a:p>
            <a:pPr>
              <a:lnSpc>
                <a:spcPct val="110000"/>
              </a:lnSpc>
            </a:pPr>
            <a:r>
              <a:rPr lang="en-US" dirty="0">
                <a:solidFill>
                  <a:srgbClr val="242425"/>
                </a:solidFill>
                <a:latin typeface="+mn-lt"/>
              </a:rPr>
              <a:t>Laughter</a:t>
            </a:r>
          </a:p>
          <a:p>
            <a:pPr>
              <a:lnSpc>
                <a:spcPct val="110000"/>
              </a:lnSpc>
            </a:pPr>
            <a:r>
              <a:rPr lang="en-US" dirty="0">
                <a:solidFill>
                  <a:srgbClr val="242425"/>
                </a:solidFill>
                <a:latin typeface="+mn-lt"/>
              </a:rPr>
              <a:t>Mobilizing a support system — reaching out and connecting with others, especially those who may have have experienced the same stressful event</a:t>
            </a:r>
          </a:p>
          <a:p>
            <a:pPr>
              <a:lnSpc>
                <a:spcPct val="110000"/>
              </a:lnSpc>
            </a:pPr>
            <a:r>
              <a:rPr lang="en-US" dirty="0">
                <a:solidFill>
                  <a:srgbClr val="242425"/>
                </a:solidFill>
                <a:latin typeface="+mn-lt"/>
              </a:rPr>
              <a:t>Talking — Discuss traumatic experience with empathic listeners</a:t>
            </a:r>
            <a:endParaRPr lang="en-US" dirty="0">
              <a:solidFill>
                <a:prstClr val="black"/>
              </a:solidFill>
              <a:latin typeface="+mn-lt"/>
            </a:endParaRPr>
          </a:p>
        </p:txBody>
      </p:sp>
      <p:sp>
        <p:nvSpPr>
          <p:cNvPr id="6" name="Content Placeholder 2">
            <a:extLst>
              <a:ext uri="{FF2B5EF4-FFF2-40B4-BE49-F238E27FC236}">
                <a16:creationId xmlns:a16="http://schemas.microsoft.com/office/drawing/2014/main" id="{17ECF58A-0C2F-7B0B-715A-8664EDDCE95E}"/>
              </a:ext>
            </a:extLst>
          </p:cNvPr>
          <p:cNvSpPr txBox="1">
            <a:spLocks/>
          </p:cNvSpPr>
          <p:nvPr/>
        </p:nvSpPr>
        <p:spPr>
          <a:xfrm>
            <a:off x="7016334" y="2538351"/>
            <a:ext cx="3243943" cy="3304309"/>
          </a:xfrm>
          <a:prstGeom prst="rect">
            <a:avLst/>
          </a:prstGeom>
        </p:spPr>
        <p:txBody>
          <a:bodyPr vert="horz" lIns="0" tIns="45720" rIns="0" bIns="45720" rtlCol="0">
            <a:noAutofit/>
          </a:bodyPr>
          <a:lstStyle>
            <a:lvl1pPr marL="228600" indent="-228600" algn="l" defTabSz="914400" rtl="0" eaLnBrk="1" latinLnBrk="0" hangingPunct="1">
              <a:lnSpc>
                <a:spcPct val="100000"/>
              </a:lnSpc>
              <a:spcBef>
                <a:spcPts val="1000"/>
              </a:spcBef>
              <a:buClr>
                <a:schemeClr val="bg2"/>
              </a:buClr>
              <a:buFont typeface="Wingdings" pitchFamily="2" charset="2"/>
              <a:buChar char="§"/>
              <a:defRPr sz="2400" b="0" i="0" kern="1200">
                <a:solidFill>
                  <a:schemeClr val="bg1"/>
                </a:solidFill>
                <a:latin typeface="Barlow" pitchFamily="2" charset="77"/>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Clr>
                <a:schemeClr val="bg2"/>
              </a:buClr>
              <a:buFont typeface="Wingdings" pitchFamily="2" charset="2"/>
              <a:buChar char="§"/>
              <a:defRPr sz="2200" b="0" i="0" kern="1200">
                <a:solidFill>
                  <a:schemeClr val="bg1"/>
                </a:solidFill>
                <a:latin typeface="Barlow" pitchFamily="2" charset="77"/>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Clr>
                <a:schemeClr val="bg2"/>
              </a:buClr>
              <a:buFont typeface="Wingdings" pitchFamily="2" charset="2"/>
              <a:buChar char="§"/>
              <a:defRPr sz="2000" b="0" i="0" kern="1200">
                <a:solidFill>
                  <a:schemeClr val="bg1"/>
                </a:solidFill>
                <a:latin typeface="Barlow" pitchFamily="2" charset="77"/>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Clr>
                <a:schemeClr val="bg2"/>
              </a:buClr>
              <a:buFont typeface="Wingdings" pitchFamily="2" charset="2"/>
              <a:buChar char="§"/>
              <a:defRPr sz="1800" b="0" i="0" kern="1200">
                <a:solidFill>
                  <a:schemeClr val="bg1"/>
                </a:solidFill>
                <a:latin typeface="Barlow" pitchFamily="2" charset="77"/>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Clr>
                <a:schemeClr val="bg2"/>
              </a:buClr>
              <a:buFont typeface="Wingdings" pitchFamily="2" charset="2"/>
              <a:buChar char="§"/>
              <a:defRPr sz="1600" b="0" i="0" kern="1200">
                <a:solidFill>
                  <a:schemeClr val="bg1"/>
                </a:solidFill>
                <a:latin typeface="Barlow" pitchFamily="2" charset="77"/>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dirty="0">
                <a:solidFill>
                  <a:srgbClr val="242425"/>
                </a:solidFill>
                <a:latin typeface="+mn-lt"/>
              </a:rPr>
              <a:t>Yoga</a:t>
            </a:r>
          </a:p>
          <a:p>
            <a:pPr>
              <a:lnSpc>
                <a:spcPct val="110000"/>
              </a:lnSpc>
            </a:pPr>
            <a:r>
              <a:rPr lang="en-US" dirty="0">
                <a:solidFill>
                  <a:srgbClr val="242425"/>
                </a:solidFill>
                <a:latin typeface="+mn-lt"/>
              </a:rPr>
              <a:t>Hot baths</a:t>
            </a:r>
          </a:p>
          <a:p>
            <a:pPr>
              <a:lnSpc>
                <a:spcPct val="110000"/>
              </a:lnSpc>
            </a:pPr>
            <a:r>
              <a:rPr lang="en-US" dirty="0">
                <a:solidFill>
                  <a:srgbClr val="242425"/>
                </a:solidFill>
                <a:latin typeface="+mn-lt"/>
              </a:rPr>
              <a:t>Stretching</a:t>
            </a:r>
          </a:p>
          <a:p>
            <a:pPr>
              <a:lnSpc>
                <a:spcPct val="110000"/>
              </a:lnSpc>
            </a:pPr>
            <a:r>
              <a:rPr lang="en-US" dirty="0">
                <a:solidFill>
                  <a:srgbClr val="242425"/>
                </a:solidFill>
                <a:latin typeface="+mn-lt"/>
              </a:rPr>
              <a:t>Prayer </a:t>
            </a:r>
          </a:p>
          <a:p>
            <a:pPr>
              <a:lnSpc>
                <a:spcPct val="110000"/>
              </a:lnSpc>
            </a:pPr>
            <a:r>
              <a:rPr lang="en-US" dirty="0">
                <a:solidFill>
                  <a:srgbClr val="242425"/>
                </a:solidFill>
                <a:latin typeface="+mn-lt"/>
              </a:rPr>
              <a:t>Meditation</a:t>
            </a:r>
          </a:p>
          <a:p>
            <a:pPr>
              <a:lnSpc>
                <a:spcPct val="110000"/>
              </a:lnSpc>
            </a:pPr>
            <a:r>
              <a:rPr lang="en-US" dirty="0">
                <a:solidFill>
                  <a:srgbClr val="242425"/>
                </a:solidFill>
                <a:latin typeface="+mn-lt"/>
              </a:rPr>
              <a:t>Music and art</a:t>
            </a:r>
            <a:endParaRPr lang="en-US" dirty="0">
              <a:solidFill>
                <a:prstClr val="black"/>
              </a:solidFill>
              <a:latin typeface="+mn-lt"/>
            </a:endParaRPr>
          </a:p>
        </p:txBody>
      </p:sp>
      <p:sp>
        <p:nvSpPr>
          <p:cNvPr id="7" name="TextBox 6">
            <a:extLst>
              <a:ext uri="{FF2B5EF4-FFF2-40B4-BE49-F238E27FC236}">
                <a16:creationId xmlns:a16="http://schemas.microsoft.com/office/drawing/2014/main" id="{F2561B65-6760-637B-3C6E-1813AA80082F}"/>
              </a:ext>
            </a:extLst>
          </p:cNvPr>
          <p:cNvSpPr txBox="1"/>
          <p:nvPr/>
        </p:nvSpPr>
        <p:spPr>
          <a:xfrm>
            <a:off x="7936992" y="6035963"/>
            <a:ext cx="3645408" cy="307777"/>
          </a:xfrm>
          <a:prstGeom prst="rect">
            <a:avLst/>
          </a:prstGeom>
          <a:noFill/>
        </p:spPr>
        <p:txBody>
          <a:bodyPr wrap="square">
            <a:spAutoFit/>
          </a:bodyPr>
          <a:lstStyle/>
          <a:p>
            <a:pPr algn="ctr"/>
            <a:r>
              <a:rPr lang="en-US" sz="1400" b="1" dirty="0">
                <a:solidFill>
                  <a:schemeClr val="accent3"/>
                </a:solidFill>
                <a:latin typeface="Open Sans" panose="020B0606030504020204" pitchFamily="34" charset="0"/>
              </a:rPr>
              <a:t>Credit: Patti Levin, LCSW, PsyD</a:t>
            </a:r>
            <a:endParaRPr lang="en-US" sz="800" b="0" dirty="0">
              <a:solidFill>
                <a:schemeClr val="accent3"/>
              </a:solidFill>
              <a:latin typeface="Microsoft Sans Serif" panose="020B0604020202020204" pitchFamily="34" charset="0"/>
            </a:endParaRPr>
          </a:p>
        </p:txBody>
      </p:sp>
    </p:spTree>
    <p:extLst>
      <p:ext uri="{BB962C8B-B14F-4D97-AF65-F5344CB8AC3E}">
        <p14:creationId xmlns:p14="http://schemas.microsoft.com/office/powerpoint/2010/main" val="1465420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r>
              <a:rPr lang="en-US" dirty="0"/>
              <a:t>Coping Strategies</a:t>
            </a: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solidFill>
                  <a:srgbClr val="242425"/>
                </a:solidFill>
                <a:latin typeface="+mn-lt"/>
              </a:rPr>
              <a:t>Things to avoid:</a:t>
            </a:r>
          </a:p>
          <a:p>
            <a:pPr marL="685800" indent="-347472"/>
            <a:r>
              <a:rPr lang="en-US" dirty="0">
                <a:solidFill>
                  <a:srgbClr val="242425"/>
                </a:solidFill>
                <a:latin typeface="+mn-lt"/>
              </a:rPr>
              <a:t>Disrupting your sleep cycle or normal diet</a:t>
            </a:r>
          </a:p>
          <a:p>
            <a:pPr marL="685800" indent="-347472"/>
            <a:r>
              <a:rPr lang="en-US" dirty="0">
                <a:solidFill>
                  <a:srgbClr val="242425"/>
                </a:solidFill>
                <a:latin typeface="+mn-lt"/>
              </a:rPr>
              <a:t>Overusing stimulants</a:t>
            </a:r>
          </a:p>
          <a:p>
            <a:pPr marL="685800" indent="-347472"/>
            <a:r>
              <a:rPr lang="en-US" dirty="0">
                <a:solidFill>
                  <a:srgbClr val="242425"/>
                </a:solidFill>
                <a:latin typeface="+mn-lt"/>
              </a:rPr>
              <a:t>Caffeine</a:t>
            </a:r>
          </a:p>
          <a:p>
            <a:pPr marL="685800" indent="-347472"/>
            <a:r>
              <a:rPr lang="en-US" dirty="0">
                <a:solidFill>
                  <a:srgbClr val="242425"/>
                </a:solidFill>
                <a:latin typeface="+mn-lt"/>
              </a:rPr>
              <a:t>Sugar</a:t>
            </a:r>
          </a:p>
          <a:p>
            <a:pPr marL="685800" indent="-347472"/>
            <a:r>
              <a:rPr lang="en-US" dirty="0">
                <a:solidFill>
                  <a:srgbClr val="242425"/>
                </a:solidFill>
                <a:latin typeface="+mn-lt"/>
              </a:rPr>
              <a:t>Nicotine</a:t>
            </a:r>
          </a:p>
          <a:p>
            <a:pPr marL="685800" indent="-347472"/>
            <a:r>
              <a:rPr lang="en-US" dirty="0">
                <a:solidFill>
                  <a:srgbClr val="242425"/>
                </a:solidFill>
                <a:latin typeface="+mn-lt"/>
              </a:rPr>
              <a:t>Drugs</a:t>
            </a:r>
          </a:p>
          <a:p>
            <a:pPr marL="685800" indent="-347472"/>
            <a:r>
              <a:rPr lang="en-US" dirty="0">
                <a:solidFill>
                  <a:srgbClr val="242425"/>
                </a:solidFill>
                <a:latin typeface="+mn-lt"/>
              </a:rPr>
              <a:t>Alcohol </a:t>
            </a:r>
          </a:p>
          <a:p>
            <a:pPr>
              <a:buFont typeface="Symbol" panose="05050102010706020507" pitchFamily="18" charset="2"/>
              <a:buChar char="·"/>
            </a:pPr>
            <a:endParaRPr lang="en-US" dirty="0">
              <a:solidFill>
                <a:prstClr val="black"/>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1: Effects of Trauma and Coping Strategies</a:t>
            </a:r>
          </a:p>
        </p:txBody>
      </p:sp>
      <p:pic>
        <p:nvPicPr>
          <p:cNvPr id="6" name="Picture 5" descr="A close-up of some white powder&#10;&#10;Description automatically generated">
            <a:extLst>
              <a:ext uri="{FF2B5EF4-FFF2-40B4-BE49-F238E27FC236}">
                <a16:creationId xmlns:a16="http://schemas.microsoft.com/office/drawing/2014/main" id="{F9F8A8DB-9044-8CEF-D384-1FC9D7E9A1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2340" y="1939791"/>
            <a:ext cx="4490060" cy="2992643"/>
          </a:xfrm>
          <a:prstGeom prst="round2DiagRect">
            <a:avLst>
              <a:gd name="adj1" fmla="val 16667"/>
              <a:gd name="adj2" fmla="val 0"/>
            </a:avLst>
          </a:prstGeom>
          <a:ln w="88900" cap="sq">
            <a:noFill/>
            <a:miter lim="800000"/>
          </a:ln>
          <a:effectLst/>
        </p:spPr>
      </p:pic>
      <p:sp>
        <p:nvSpPr>
          <p:cNvPr id="7" name="TextBox 6">
            <a:extLst>
              <a:ext uri="{FF2B5EF4-FFF2-40B4-BE49-F238E27FC236}">
                <a16:creationId xmlns:a16="http://schemas.microsoft.com/office/drawing/2014/main" id="{75242CA4-AC3C-0EE1-CB05-72B0BBE26337}"/>
              </a:ext>
            </a:extLst>
          </p:cNvPr>
          <p:cNvSpPr txBox="1"/>
          <p:nvPr/>
        </p:nvSpPr>
        <p:spPr>
          <a:xfrm>
            <a:off x="7936992" y="6035963"/>
            <a:ext cx="3645408" cy="307777"/>
          </a:xfrm>
          <a:prstGeom prst="rect">
            <a:avLst/>
          </a:prstGeom>
          <a:noFill/>
        </p:spPr>
        <p:txBody>
          <a:bodyPr wrap="square">
            <a:spAutoFit/>
          </a:bodyPr>
          <a:lstStyle/>
          <a:p>
            <a:pPr algn="ctr"/>
            <a:r>
              <a:rPr lang="en-US" sz="1400" b="1" dirty="0">
                <a:solidFill>
                  <a:schemeClr val="accent3"/>
                </a:solidFill>
                <a:latin typeface="Open Sans" panose="020B0606030504020204" pitchFamily="34" charset="0"/>
              </a:rPr>
              <a:t>Credit: Patti Levin, LCSW, PsyD</a:t>
            </a:r>
            <a:endParaRPr lang="en-US" sz="800" b="0" dirty="0">
              <a:solidFill>
                <a:schemeClr val="accent3"/>
              </a:solidFill>
              <a:latin typeface="Microsoft Sans Serif" panose="020B0604020202020204" pitchFamily="34" charset="0"/>
            </a:endParaRPr>
          </a:p>
        </p:txBody>
      </p:sp>
    </p:spTree>
    <p:extLst>
      <p:ext uri="{BB962C8B-B14F-4D97-AF65-F5344CB8AC3E}">
        <p14:creationId xmlns:p14="http://schemas.microsoft.com/office/powerpoint/2010/main" val="1652581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r>
              <a:rPr lang="en-US" dirty="0"/>
              <a:t>Coping Strategies</a:t>
            </a: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1" y="1600200"/>
            <a:ext cx="6399612" cy="4572000"/>
          </a:xfrm>
        </p:spPr>
        <p:txBody>
          <a:bodyPr>
            <a:normAutofit lnSpcReduction="10000"/>
          </a:bodyPr>
          <a:lstStyle/>
          <a:p>
            <a:pPr marL="0" indent="0">
              <a:buNone/>
            </a:pPr>
            <a:r>
              <a:rPr lang="en-US" dirty="0">
                <a:solidFill>
                  <a:srgbClr val="242425"/>
                </a:solidFill>
                <a:latin typeface="+mn-lt"/>
              </a:rPr>
              <a:t>A few things to remember:</a:t>
            </a:r>
          </a:p>
          <a:p>
            <a:pPr marL="685800" indent="-347472"/>
            <a:r>
              <a:rPr lang="en-US" dirty="0">
                <a:solidFill>
                  <a:srgbClr val="242425"/>
                </a:solidFill>
                <a:latin typeface="+mn-lt"/>
              </a:rPr>
              <a:t>Hug the people that you love.</a:t>
            </a:r>
          </a:p>
          <a:p>
            <a:pPr marL="685800" indent="-347472"/>
            <a:r>
              <a:rPr lang="en-US" dirty="0">
                <a:solidFill>
                  <a:srgbClr val="242425"/>
                </a:solidFill>
                <a:latin typeface="+mn-lt"/>
              </a:rPr>
              <a:t>Love and adore your pets.</a:t>
            </a:r>
          </a:p>
          <a:p>
            <a:pPr marL="685800" indent="-347472"/>
            <a:r>
              <a:rPr lang="en-US" dirty="0">
                <a:solidFill>
                  <a:srgbClr val="242425"/>
                </a:solidFill>
                <a:latin typeface="+mn-lt"/>
              </a:rPr>
              <a:t>Make a daily commitment to something personally meaningful and important.</a:t>
            </a:r>
          </a:p>
          <a:p>
            <a:pPr marL="685800" indent="-347472"/>
            <a:r>
              <a:rPr lang="en-US" dirty="0">
                <a:solidFill>
                  <a:srgbClr val="242425"/>
                </a:solidFill>
                <a:latin typeface="+mn-lt"/>
              </a:rPr>
              <a:t>Become involved with community activities and volunteer.</a:t>
            </a:r>
          </a:p>
          <a:p>
            <a:pPr marL="685800" indent="-347472"/>
            <a:r>
              <a:rPr lang="en-US" dirty="0">
                <a:solidFill>
                  <a:srgbClr val="242425"/>
                </a:solidFill>
                <a:latin typeface="+mn-lt"/>
              </a:rPr>
              <a:t>Write about your experience in detail, whether it’s for yourself or to share with others.</a:t>
            </a:r>
            <a:br>
              <a:rPr lang="en-US" dirty="0">
                <a:solidFill>
                  <a:srgbClr val="242425"/>
                </a:solidFill>
                <a:latin typeface="+mn-lt"/>
              </a:rPr>
            </a:br>
            <a:endParaRPr lang="en-US" dirty="0">
              <a:solidFill>
                <a:prstClr val="black"/>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1: Effects of Trauma and Coping Strategies</a:t>
            </a:r>
          </a:p>
        </p:txBody>
      </p:sp>
      <p:pic>
        <p:nvPicPr>
          <p:cNvPr id="6" name="Picture 5" descr="A person hugging a person&#10;&#10;Description automatically generated">
            <a:extLst>
              <a:ext uri="{FF2B5EF4-FFF2-40B4-BE49-F238E27FC236}">
                <a16:creationId xmlns:a16="http://schemas.microsoft.com/office/drawing/2014/main" id="{97CED718-64DB-8269-7D9B-30932E28A0AD}"/>
              </a:ext>
            </a:extLst>
          </p:cNvPr>
          <p:cNvPicPr>
            <a:picLocks noChangeAspect="1"/>
          </p:cNvPicPr>
          <p:nvPr/>
        </p:nvPicPr>
        <p:blipFill rotWithShape="1">
          <a:blip r:embed="rId2">
            <a:extLst>
              <a:ext uri="{28A0092B-C50C-407E-A947-70E740481C1C}">
                <a14:useLocalDpi xmlns:a14="http://schemas.microsoft.com/office/drawing/2010/main" val="0"/>
              </a:ext>
            </a:extLst>
          </a:blip>
          <a:srcRect r="24035"/>
          <a:stretch/>
        </p:blipFill>
        <p:spPr>
          <a:xfrm>
            <a:off x="7866338" y="1790205"/>
            <a:ext cx="3715758" cy="3260148"/>
          </a:xfrm>
          <a:prstGeom prst="round2DiagRect">
            <a:avLst>
              <a:gd name="adj1" fmla="val 16667"/>
              <a:gd name="adj2" fmla="val 0"/>
            </a:avLst>
          </a:prstGeom>
          <a:ln w="88900" cap="sq">
            <a:noFill/>
            <a:miter lim="800000"/>
          </a:ln>
          <a:effectLst/>
        </p:spPr>
      </p:pic>
      <p:sp>
        <p:nvSpPr>
          <p:cNvPr id="7" name="TextBox 6">
            <a:extLst>
              <a:ext uri="{FF2B5EF4-FFF2-40B4-BE49-F238E27FC236}">
                <a16:creationId xmlns:a16="http://schemas.microsoft.com/office/drawing/2014/main" id="{FB064C48-DC92-C053-9930-5F1981656AE7}"/>
              </a:ext>
            </a:extLst>
          </p:cNvPr>
          <p:cNvSpPr txBox="1"/>
          <p:nvPr/>
        </p:nvSpPr>
        <p:spPr>
          <a:xfrm>
            <a:off x="7936992" y="6035963"/>
            <a:ext cx="3645408" cy="307777"/>
          </a:xfrm>
          <a:prstGeom prst="rect">
            <a:avLst/>
          </a:prstGeom>
          <a:noFill/>
        </p:spPr>
        <p:txBody>
          <a:bodyPr wrap="square">
            <a:spAutoFit/>
          </a:bodyPr>
          <a:lstStyle/>
          <a:p>
            <a:pPr algn="ctr"/>
            <a:r>
              <a:rPr lang="en-US" sz="1400" b="1" dirty="0">
                <a:solidFill>
                  <a:schemeClr val="accent3"/>
                </a:solidFill>
                <a:latin typeface="Open Sans" panose="020B0606030504020204" pitchFamily="34" charset="0"/>
              </a:rPr>
              <a:t>Credit: Patti Levin, LCSW, PsyD</a:t>
            </a:r>
            <a:endParaRPr lang="en-US" sz="800" b="0" dirty="0">
              <a:solidFill>
                <a:schemeClr val="accent3"/>
              </a:solidFill>
              <a:latin typeface="Microsoft Sans Serif" panose="020B0604020202020204" pitchFamily="34" charset="0"/>
            </a:endParaRPr>
          </a:p>
        </p:txBody>
      </p:sp>
    </p:spTree>
    <p:extLst>
      <p:ext uri="{BB962C8B-B14F-4D97-AF65-F5344CB8AC3E}">
        <p14:creationId xmlns:p14="http://schemas.microsoft.com/office/powerpoint/2010/main" val="665305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r>
              <a:rPr lang="en-US" dirty="0"/>
              <a:t>Emotional Responses</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1: Effects of Trauma and Coping Strategies</a:t>
            </a:r>
          </a:p>
        </p:txBody>
      </p:sp>
      <p:sp>
        <p:nvSpPr>
          <p:cNvPr id="5" name="Content Placeholder 2">
            <a:extLst>
              <a:ext uri="{FF2B5EF4-FFF2-40B4-BE49-F238E27FC236}">
                <a16:creationId xmlns:a16="http://schemas.microsoft.com/office/drawing/2014/main" id="{92CCE9C4-B04D-5AFD-7FAD-AD4E90C8EE3E}"/>
              </a:ext>
            </a:extLst>
          </p:cNvPr>
          <p:cNvSpPr txBox="1">
            <a:spLocks/>
          </p:cNvSpPr>
          <p:nvPr/>
        </p:nvSpPr>
        <p:spPr>
          <a:xfrm>
            <a:off x="274320" y="1600200"/>
            <a:ext cx="11315996" cy="4572000"/>
          </a:xfrm>
          <a:prstGeom prst="rect">
            <a:avLst/>
          </a:prstGeom>
        </p:spPr>
        <p:txBody>
          <a:bodyPr vert="horz" lIns="0" tIns="45720" rIns="0" bIns="45720" rtlCol="0">
            <a:normAutofit/>
          </a:bodyPr>
          <a:lstStyle>
            <a:lvl1pPr marL="228600" indent="-228600" algn="l" defTabSz="914400" rtl="0" eaLnBrk="1" latinLnBrk="0" hangingPunct="1">
              <a:lnSpc>
                <a:spcPct val="100000"/>
              </a:lnSpc>
              <a:spcBef>
                <a:spcPts val="1000"/>
              </a:spcBef>
              <a:buClr>
                <a:schemeClr val="bg2"/>
              </a:buClr>
              <a:buFont typeface="Wingdings" pitchFamily="2" charset="2"/>
              <a:buChar char="§"/>
              <a:defRPr sz="2400" b="0" i="0" kern="1200">
                <a:solidFill>
                  <a:schemeClr val="bg1"/>
                </a:solidFill>
                <a:latin typeface="Barlow" pitchFamily="2" charset="77"/>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Clr>
                <a:schemeClr val="bg2"/>
              </a:buClr>
              <a:buFont typeface="Wingdings" pitchFamily="2" charset="2"/>
              <a:buChar char="§"/>
              <a:defRPr sz="2200" b="0" i="0" kern="1200">
                <a:solidFill>
                  <a:schemeClr val="bg1"/>
                </a:solidFill>
                <a:latin typeface="Barlow" pitchFamily="2" charset="77"/>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Clr>
                <a:schemeClr val="bg2"/>
              </a:buClr>
              <a:buFont typeface="Wingdings" pitchFamily="2" charset="2"/>
              <a:buChar char="§"/>
              <a:defRPr sz="2000" b="0" i="0" kern="1200">
                <a:solidFill>
                  <a:schemeClr val="bg1"/>
                </a:solidFill>
                <a:latin typeface="Barlow" pitchFamily="2" charset="77"/>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Clr>
                <a:schemeClr val="bg2"/>
              </a:buClr>
              <a:buFont typeface="Wingdings" pitchFamily="2" charset="2"/>
              <a:buChar char="§"/>
              <a:defRPr sz="1800" b="0" i="0" kern="1200">
                <a:solidFill>
                  <a:schemeClr val="bg1"/>
                </a:solidFill>
                <a:latin typeface="Barlow" pitchFamily="2" charset="77"/>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Clr>
                <a:schemeClr val="bg2"/>
              </a:buClr>
              <a:buFont typeface="Wingdings" pitchFamily="2" charset="2"/>
              <a:buChar char="§"/>
              <a:defRPr sz="1600" b="0" i="0" kern="1200">
                <a:solidFill>
                  <a:schemeClr val="bg1"/>
                </a:solidFill>
                <a:latin typeface="Barlow" pitchFamily="2" charset="77"/>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US" dirty="0">
                <a:solidFill>
                  <a:srgbClr val="242425"/>
                </a:solidFill>
                <a:latin typeface="+mn-lt"/>
              </a:rPr>
              <a:t>Emotional responses to a traumatic event may include but are not limited to the following:</a:t>
            </a:r>
          </a:p>
          <a:p>
            <a:pPr marL="685800" indent="-347472"/>
            <a:r>
              <a:rPr lang="en-US" dirty="0">
                <a:solidFill>
                  <a:srgbClr val="242425"/>
                </a:solidFill>
                <a:latin typeface="+mn-lt"/>
              </a:rPr>
              <a:t>Shock, disbelief, fear, anxiety, grief, shame or denial</a:t>
            </a:r>
          </a:p>
          <a:p>
            <a:pPr marL="685800" indent="-347472"/>
            <a:r>
              <a:rPr lang="en-US" dirty="0">
                <a:solidFill>
                  <a:srgbClr val="242425"/>
                </a:solidFill>
                <a:latin typeface="+mn-lt"/>
              </a:rPr>
              <a:t>Disorientation, hyperalertness or hypervigilance</a:t>
            </a:r>
          </a:p>
          <a:p>
            <a:pPr marL="685800" indent="-347472"/>
            <a:r>
              <a:rPr lang="en-US" dirty="0">
                <a:solidFill>
                  <a:srgbClr val="242425"/>
                </a:solidFill>
                <a:latin typeface="+mn-lt"/>
              </a:rPr>
              <a:t>Irritability, restlessness, outbursts of anger or rage</a:t>
            </a:r>
          </a:p>
          <a:p>
            <a:pPr marL="685800" indent="-347472"/>
            <a:r>
              <a:rPr lang="en-US" dirty="0">
                <a:solidFill>
                  <a:srgbClr val="242425"/>
                </a:solidFill>
                <a:latin typeface="+mn-lt"/>
              </a:rPr>
              <a:t>Emotional swings (crying and laughing)</a:t>
            </a:r>
          </a:p>
          <a:p>
            <a:pPr marL="685800" indent="-347472"/>
            <a:r>
              <a:rPr lang="en-US" dirty="0">
                <a:solidFill>
                  <a:srgbClr val="242425"/>
                </a:solidFill>
                <a:latin typeface="+mn-lt"/>
              </a:rPr>
              <a:t>Nightmares or flashbacks</a:t>
            </a:r>
          </a:p>
          <a:p>
            <a:pPr marL="685800" indent="-347472"/>
            <a:r>
              <a:rPr lang="en-US" dirty="0">
                <a:solidFill>
                  <a:srgbClr val="242425"/>
                </a:solidFill>
                <a:latin typeface="+mn-lt"/>
              </a:rPr>
              <a:t>Unpleasant memories resurfacing</a:t>
            </a:r>
          </a:p>
          <a:p>
            <a:pPr marL="685800" indent="-347472"/>
            <a:r>
              <a:rPr lang="en-US" dirty="0">
                <a:solidFill>
                  <a:srgbClr val="242425"/>
                </a:solidFill>
                <a:latin typeface="+mn-lt"/>
              </a:rPr>
              <a:t>I</a:t>
            </a:r>
            <a:r>
              <a:rPr lang="en-US" sz="2400" dirty="0">
                <a:solidFill>
                  <a:srgbClr val="242425"/>
                </a:solidFill>
                <a:latin typeface="+mn-lt"/>
              </a:rPr>
              <a:t>ntrusive thoughts of the trauma</a:t>
            </a:r>
            <a:endParaRPr lang="en-US" dirty="0">
              <a:solidFill>
                <a:srgbClr val="242425"/>
              </a:solidFill>
              <a:latin typeface="+mn-lt"/>
            </a:endParaRPr>
          </a:p>
          <a:p>
            <a:pPr marL="0" indent="0">
              <a:buNone/>
            </a:pPr>
            <a:endParaRPr lang="en-US" sz="1800" dirty="0">
              <a:solidFill>
                <a:prstClr val="black"/>
              </a:solidFill>
              <a:latin typeface="+mn-lt"/>
            </a:endParaRPr>
          </a:p>
        </p:txBody>
      </p:sp>
      <p:sp>
        <p:nvSpPr>
          <p:cNvPr id="8" name="TextBox 7">
            <a:extLst>
              <a:ext uri="{FF2B5EF4-FFF2-40B4-BE49-F238E27FC236}">
                <a16:creationId xmlns:a16="http://schemas.microsoft.com/office/drawing/2014/main" id="{F4FDE261-6CDC-E4DD-851B-BB3BC347C032}"/>
              </a:ext>
            </a:extLst>
          </p:cNvPr>
          <p:cNvSpPr txBox="1"/>
          <p:nvPr/>
        </p:nvSpPr>
        <p:spPr>
          <a:xfrm>
            <a:off x="7936992" y="6035963"/>
            <a:ext cx="3645408" cy="307777"/>
          </a:xfrm>
          <a:prstGeom prst="rect">
            <a:avLst/>
          </a:prstGeom>
          <a:noFill/>
        </p:spPr>
        <p:txBody>
          <a:bodyPr wrap="square">
            <a:spAutoFit/>
          </a:bodyPr>
          <a:lstStyle/>
          <a:p>
            <a:pPr algn="ctr"/>
            <a:r>
              <a:rPr lang="en-US" sz="1400" b="1" dirty="0">
                <a:solidFill>
                  <a:schemeClr val="accent3"/>
                </a:solidFill>
                <a:latin typeface="Open Sans" panose="020B0606030504020204" pitchFamily="34" charset="0"/>
              </a:rPr>
              <a:t>Credit: Patti Levin, LCSW, PsyD</a:t>
            </a:r>
            <a:endParaRPr lang="en-US" sz="800" b="0" dirty="0">
              <a:solidFill>
                <a:schemeClr val="accent3"/>
              </a:solidFill>
              <a:latin typeface="Microsoft Sans Serif" panose="020B0604020202020204" pitchFamily="34" charset="0"/>
            </a:endParaRPr>
          </a:p>
        </p:txBody>
      </p:sp>
    </p:spTree>
    <p:extLst>
      <p:ext uri="{BB962C8B-B14F-4D97-AF65-F5344CB8AC3E}">
        <p14:creationId xmlns:p14="http://schemas.microsoft.com/office/powerpoint/2010/main" val="21664768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r>
              <a:rPr lang="en-US" dirty="0"/>
              <a:t>Emotional Responses</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1: Effects of Trauma and Coping Strategies</a:t>
            </a:r>
          </a:p>
        </p:txBody>
      </p:sp>
      <p:sp>
        <p:nvSpPr>
          <p:cNvPr id="5" name="Content Placeholder 2">
            <a:extLst>
              <a:ext uri="{FF2B5EF4-FFF2-40B4-BE49-F238E27FC236}">
                <a16:creationId xmlns:a16="http://schemas.microsoft.com/office/drawing/2014/main" id="{92CCE9C4-B04D-5AFD-7FAD-AD4E90C8EE3E}"/>
              </a:ext>
            </a:extLst>
          </p:cNvPr>
          <p:cNvSpPr txBox="1">
            <a:spLocks/>
          </p:cNvSpPr>
          <p:nvPr/>
        </p:nvSpPr>
        <p:spPr>
          <a:xfrm>
            <a:off x="274320" y="1600200"/>
            <a:ext cx="11315996" cy="4572000"/>
          </a:xfrm>
          <a:prstGeom prst="rect">
            <a:avLst/>
          </a:prstGeom>
        </p:spPr>
        <p:txBody>
          <a:bodyPr vert="horz" lIns="0" tIns="45720" rIns="0" bIns="45720" rtlCol="0">
            <a:normAutofit/>
          </a:bodyPr>
          <a:lstStyle>
            <a:lvl1pPr marL="228600" indent="-228600" algn="l" defTabSz="914400" rtl="0" eaLnBrk="1" latinLnBrk="0" hangingPunct="1">
              <a:lnSpc>
                <a:spcPct val="100000"/>
              </a:lnSpc>
              <a:spcBef>
                <a:spcPts val="1000"/>
              </a:spcBef>
              <a:buClr>
                <a:schemeClr val="bg2"/>
              </a:buClr>
              <a:buFont typeface="Wingdings" pitchFamily="2" charset="2"/>
              <a:buChar char="§"/>
              <a:defRPr sz="2400" b="0" i="0" kern="1200">
                <a:solidFill>
                  <a:schemeClr val="bg1"/>
                </a:solidFill>
                <a:latin typeface="Barlow" pitchFamily="2" charset="77"/>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Clr>
                <a:schemeClr val="bg2"/>
              </a:buClr>
              <a:buFont typeface="Wingdings" pitchFamily="2" charset="2"/>
              <a:buChar char="§"/>
              <a:defRPr sz="2200" b="0" i="0" kern="1200">
                <a:solidFill>
                  <a:schemeClr val="bg1"/>
                </a:solidFill>
                <a:latin typeface="Barlow" pitchFamily="2" charset="77"/>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Clr>
                <a:schemeClr val="bg2"/>
              </a:buClr>
              <a:buFont typeface="Wingdings" pitchFamily="2" charset="2"/>
              <a:buChar char="§"/>
              <a:defRPr sz="2000" b="0" i="0" kern="1200">
                <a:solidFill>
                  <a:schemeClr val="bg1"/>
                </a:solidFill>
                <a:latin typeface="Barlow" pitchFamily="2" charset="77"/>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Clr>
                <a:schemeClr val="bg2"/>
              </a:buClr>
              <a:buFont typeface="Wingdings" pitchFamily="2" charset="2"/>
              <a:buChar char="§"/>
              <a:defRPr sz="1800" b="0" i="0" kern="1200">
                <a:solidFill>
                  <a:schemeClr val="bg1"/>
                </a:solidFill>
                <a:latin typeface="Barlow" pitchFamily="2" charset="77"/>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Clr>
                <a:schemeClr val="bg2"/>
              </a:buClr>
              <a:buFont typeface="Wingdings" pitchFamily="2" charset="2"/>
              <a:buChar char="§"/>
              <a:defRPr sz="1600" b="0" i="0" kern="1200">
                <a:solidFill>
                  <a:schemeClr val="bg1"/>
                </a:solidFill>
                <a:latin typeface="Barlow" pitchFamily="2" charset="77"/>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US" dirty="0">
                <a:solidFill>
                  <a:srgbClr val="242425"/>
                </a:solidFill>
                <a:latin typeface="+mn-lt"/>
              </a:rPr>
              <a:t>Emotional responses to a traumatic event may include but are not limited to the following:</a:t>
            </a:r>
          </a:p>
          <a:p>
            <a:pPr marL="685800" indent="-347472"/>
            <a:r>
              <a:rPr lang="en-US" dirty="0">
                <a:solidFill>
                  <a:srgbClr val="242425"/>
                </a:solidFill>
                <a:latin typeface="+mn-lt"/>
              </a:rPr>
              <a:t>D</a:t>
            </a:r>
            <a:r>
              <a:rPr lang="en-US" sz="2400" dirty="0">
                <a:solidFill>
                  <a:srgbClr val="242425"/>
                </a:solidFill>
                <a:latin typeface="+mn-lt"/>
              </a:rPr>
              <a:t>iminished interest in everyday activities</a:t>
            </a:r>
          </a:p>
          <a:p>
            <a:pPr marL="685800" indent="-347472"/>
            <a:r>
              <a:rPr lang="en-US" dirty="0">
                <a:solidFill>
                  <a:srgbClr val="242425"/>
                </a:solidFill>
                <a:latin typeface="+mn-lt"/>
              </a:rPr>
              <a:t>F</a:t>
            </a:r>
            <a:r>
              <a:rPr lang="en-US" sz="2400" dirty="0">
                <a:solidFill>
                  <a:srgbClr val="242425"/>
                </a:solidFill>
                <a:latin typeface="+mn-lt"/>
              </a:rPr>
              <a:t>alse sense of doom or that the world is unfair</a:t>
            </a:r>
          </a:p>
          <a:p>
            <a:pPr marL="685800" indent="-347472"/>
            <a:r>
              <a:rPr lang="en-US" dirty="0">
                <a:solidFill>
                  <a:srgbClr val="242425"/>
                </a:solidFill>
                <a:latin typeface="+mn-lt"/>
              </a:rPr>
              <a:t>C</a:t>
            </a:r>
            <a:r>
              <a:rPr lang="en-US" sz="2400" dirty="0">
                <a:solidFill>
                  <a:srgbClr val="242425"/>
                </a:solidFill>
                <a:latin typeface="+mn-lt"/>
              </a:rPr>
              <a:t>oncern over burdening others with problems</a:t>
            </a:r>
          </a:p>
          <a:p>
            <a:pPr marL="685800" indent="-347472"/>
            <a:r>
              <a:rPr lang="en-US" dirty="0">
                <a:solidFill>
                  <a:srgbClr val="242425"/>
                </a:solidFill>
                <a:latin typeface="+mn-lt"/>
              </a:rPr>
              <a:t>D</a:t>
            </a:r>
            <a:r>
              <a:rPr lang="en-US" sz="2400" dirty="0">
                <a:solidFill>
                  <a:srgbClr val="242425"/>
                </a:solidFill>
                <a:latin typeface="+mn-lt"/>
              </a:rPr>
              <a:t>ifficulty trusting and/or feelings of betrayal</a:t>
            </a:r>
          </a:p>
          <a:p>
            <a:pPr marL="685800" indent="-347472"/>
            <a:r>
              <a:rPr lang="en-US" dirty="0">
                <a:solidFill>
                  <a:srgbClr val="242425"/>
                </a:solidFill>
                <a:latin typeface="+mn-lt"/>
              </a:rPr>
              <a:t>T</a:t>
            </a:r>
            <a:r>
              <a:rPr lang="en-US" sz="2400" dirty="0">
                <a:solidFill>
                  <a:srgbClr val="242425"/>
                </a:solidFill>
                <a:latin typeface="+mn-lt"/>
              </a:rPr>
              <a:t>endency to isolate oneself</a:t>
            </a:r>
          </a:p>
          <a:p>
            <a:pPr marL="685800" indent="-347472"/>
            <a:r>
              <a:rPr lang="en-US" sz="2400" dirty="0">
                <a:solidFill>
                  <a:srgbClr val="242425"/>
                </a:solidFill>
                <a:latin typeface="+mn-lt"/>
              </a:rPr>
              <a:t>Feelings of self-blame and/or survivor’s guilt</a:t>
            </a:r>
            <a:endParaRPr lang="en-US" dirty="0">
              <a:solidFill>
                <a:srgbClr val="242425"/>
              </a:solidFill>
              <a:latin typeface="+mn-lt"/>
            </a:endParaRPr>
          </a:p>
          <a:p>
            <a:endParaRPr lang="en-US" sz="1800" dirty="0">
              <a:solidFill>
                <a:prstClr val="black"/>
              </a:solidFill>
              <a:latin typeface="+mn-lt"/>
            </a:endParaRPr>
          </a:p>
        </p:txBody>
      </p:sp>
      <p:sp>
        <p:nvSpPr>
          <p:cNvPr id="6" name="TextBox 5">
            <a:extLst>
              <a:ext uri="{FF2B5EF4-FFF2-40B4-BE49-F238E27FC236}">
                <a16:creationId xmlns:a16="http://schemas.microsoft.com/office/drawing/2014/main" id="{D5C36FD3-0D81-8411-C984-B218D346E1A6}"/>
              </a:ext>
            </a:extLst>
          </p:cNvPr>
          <p:cNvSpPr txBox="1"/>
          <p:nvPr/>
        </p:nvSpPr>
        <p:spPr>
          <a:xfrm>
            <a:off x="7936992" y="6035963"/>
            <a:ext cx="3645408" cy="307777"/>
          </a:xfrm>
          <a:prstGeom prst="rect">
            <a:avLst/>
          </a:prstGeom>
          <a:noFill/>
        </p:spPr>
        <p:txBody>
          <a:bodyPr wrap="square">
            <a:spAutoFit/>
          </a:bodyPr>
          <a:lstStyle/>
          <a:p>
            <a:pPr algn="ctr"/>
            <a:r>
              <a:rPr lang="en-US" sz="1400" b="1" dirty="0">
                <a:solidFill>
                  <a:schemeClr val="accent3"/>
                </a:solidFill>
                <a:latin typeface="Open Sans" panose="020B0606030504020204" pitchFamily="34" charset="0"/>
              </a:rPr>
              <a:t>Credit: Patti Levin, LCSW, PsyD</a:t>
            </a:r>
            <a:endParaRPr lang="en-US" sz="800" b="0" dirty="0">
              <a:solidFill>
                <a:schemeClr val="accent3"/>
              </a:solidFill>
              <a:latin typeface="Microsoft Sans Serif" panose="020B0604020202020204" pitchFamily="34" charset="0"/>
            </a:endParaRPr>
          </a:p>
        </p:txBody>
      </p:sp>
    </p:spTree>
    <p:extLst>
      <p:ext uri="{BB962C8B-B14F-4D97-AF65-F5344CB8AC3E}">
        <p14:creationId xmlns:p14="http://schemas.microsoft.com/office/powerpoint/2010/main" val="3335262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r>
              <a:rPr lang="en-US" dirty="0"/>
              <a:t>Emotional Responses</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1: Effects of Trauma and Coping Strategies</a:t>
            </a:r>
          </a:p>
        </p:txBody>
      </p:sp>
      <p:sp>
        <p:nvSpPr>
          <p:cNvPr id="5" name="Content Placeholder 2">
            <a:extLst>
              <a:ext uri="{FF2B5EF4-FFF2-40B4-BE49-F238E27FC236}">
                <a16:creationId xmlns:a16="http://schemas.microsoft.com/office/drawing/2014/main" id="{92CCE9C4-B04D-5AFD-7FAD-AD4E90C8EE3E}"/>
              </a:ext>
            </a:extLst>
          </p:cNvPr>
          <p:cNvSpPr txBox="1">
            <a:spLocks/>
          </p:cNvSpPr>
          <p:nvPr/>
        </p:nvSpPr>
        <p:spPr>
          <a:xfrm>
            <a:off x="274320" y="1600200"/>
            <a:ext cx="11315996" cy="4572000"/>
          </a:xfrm>
          <a:prstGeom prst="rect">
            <a:avLst/>
          </a:prstGeom>
        </p:spPr>
        <p:txBody>
          <a:bodyPr vert="horz" lIns="0" tIns="45720" rIns="0" bIns="45720" rtlCol="0">
            <a:normAutofit/>
          </a:bodyPr>
          <a:lstStyle>
            <a:lvl1pPr marL="228600" indent="-228600" algn="l" defTabSz="914400" rtl="0" eaLnBrk="1" latinLnBrk="0" hangingPunct="1">
              <a:lnSpc>
                <a:spcPct val="100000"/>
              </a:lnSpc>
              <a:spcBef>
                <a:spcPts val="1000"/>
              </a:spcBef>
              <a:buClr>
                <a:schemeClr val="bg2"/>
              </a:buClr>
              <a:buFont typeface="Wingdings" pitchFamily="2" charset="2"/>
              <a:buChar char="§"/>
              <a:defRPr sz="2400" b="0" i="0" kern="1200">
                <a:solidFill>
                  <a:schemeClr val="bg1"/>
                </a:solidFill>
                <a:latin typeface="Barlow" pitchFamily="2" charset="77"/>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Clr>
                <a:schemeClr val="bg2"/>
              </a:buClr>
              <a:buFont typeface="Wingdings" pitchFamily="2" charset="2"/>
              <a:buChar char="§"/>
              <a:defRPr sz="2200" b="0" i="0" kern="1200">
                <a:solidFill>
                  <a:schemeClr val="bg1"/>
                </a:solidFill>
                <a:latin typeface="Barlow" pitchFamily="2" charset="77"/>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Clr>
                <a:schemeClr val="bg2"/>
              </a:buClr>
              <a:buFont typeface="Wingdings" pitchFamily="2" charset="2"/>
              <a:buChar char="§"/>
              <a:defRPr sz="2000" b="0" i="0" kern="1200">
                <a:solidFill>
                  <a:schemeClr val="bg1"/>
                </a:solidFill>
                <a:latin typeface="Barlow" pitchFamily="2" charset="77"/>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Clr>
                <a:schemeClr val="bg2"/>
              </a:buClr>
              <a:buFont typeface="Wingdings" pitchFamily="2" charset="2"/>
              <a:buChar char="§"/>
              <a:defRPr sz="1800" b="0" i="0" kern="1200">
                <a:solidFill>
                  <a:schemeClr val="bg1"/>
                </a:solidFill>
                <a:latin typeface="Barlow" pitchFamily="2" charset="77"/>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Clr>
                <a:schemeClr val="bg2"/>
              </a:buClr>
              <a:buFont typeface="Wingdings" pitchFamily="2" charset="2"/>
              <a:buChar char="§"/>
              <a:defRPr sz="1600" b="0" i="0" kern="1200">
                <a:solidFill>
                  <a:schemeClr val="bg1"/>
                </a:solidFill>
                <a:latin typeface="Barlow" pitchFamily="2" charset="77"/>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US" dirty="0">
                <a:solidFill>
                  <a:srgbClr val="242425"/>
                </a:solidFill>
                <a:latin typeface="+mn-lt"/>
              </a:rPr>
              <a:t>Emotional responses to a traumatic event may include but are not limited to the following:</a:t>
            </a:r>
          </a:p>
          <a:p>
            <a:pPr marL="685800" indent="-347472"/>
            <a:r>
              <a:rPr lang="en-US" dirty="0">
                <a:solidFill>
                  <a:srgbClr val="242425"/>
                </a:solidFill>
                <a:latin typeface="+mn-lt"/>
              </a:rPr>
              <a:t>F</a:t>
            </a:r>
            <a:r>
              <a:rPr lang="en-US" sz="2400" dirty="0">
                <a:solidFill>
                  <a:srgbClr val="242425"/>
                </a:solidFill>
                <a:latin typeface="+mn-lt"/>
              </a:rPr>
              <a:t>eelings of helplessness and panic or feeling out of control</a:t>
            </a:r>
          </a:p>
          <a:p>
            <a:pPr marL="685800" indent="-347472"/>
            <a:r>
              <a:rPr lang="en-US" dirty="0">
                <a:solidFill>
                  <a:srgbClr val="242425"/>
                </a:solidFill>
                <a:latin typeface="+mn-lt"/>
              </a:rPr>
              <a:t>I</a:t>
            </a:r>
            <a:r>
              <a:rPr lang="en-US" sz="2400" dirty="0">
                <a:solidFill>
                  <a:srgbClr val="242425"/>
                </a:solidFill>
                <a:latin typeface="+mn-lt"/>
              </a:rPr>
              <a:t>ncreased need to control everyday experiences</a:t>
            </a:r>
          </a:p>
          <a:p>
            <a:pPr marL="685800" indent="-347472"/>
            <a:r>
              <a:rPr lang="en-US" sz="2400" dirty="0">
                <a:solidFill>
                  <a:srgbClr val="242425"/>
                </a:solidFill>
                <a:latin typeface="+mn-lt"/>
              </a:rPr>
              <a:t>Minimizing the experience</a:t>
            </a:r>
          </a:p>
          <a:p>
            <a:pPr marL="685800" indent="-347472"/>
            <a:r>
              <a:rPr lang="en-US" dirty="0">
                <a:solidFill>
                  <a:srgbClr val="242425"/>
                </a:solidFill>
                <a:latin typeface="+mn-lt"/>
              </a:rPr>
              <a:t>F</a:t>
            </a:r>
            <a:r>
              <a:rPr lang="en-US" sz="2400" dirty="0">
                <a:solidFill>
                  <a:srgbClr val="242425"/>
                </a:solidFill>
                <a:latin typeface="+mn-lt"/>
              </a:rPr>
              <a:t>eelings of detachment</a:t>
            </a:r>
          </a:p>
          <a:p>
            <a:pPr marL="685800" indent="-347472"/>
            <a:r>
              <a:rPr lang="en-US" dirty="0">
                <a:solidFill>
                  <a:srgbClr val="242425"/>
                </a:solidFill>
                <a:latin typeface="+mn-lt"/>
              </a:rPr>
              <a:t>A</a:t>
            </a:r>
            <a:r>
              <a:rPr lang="en-US" sz="2400" dirty="0">
                <a:solidFill>
                  <a:srgbClr val="242425"/>
                </a:solidFill>
                <a:latin typeface="+mn-lt"/>
              </a:rPr>
              <a:t>ttempts to avoid anything associated with trauma</a:t>
            </a:r>
          </a:p>
          <a:p>
            <a:pPr marL="685800" indent="-347472"/>
            <a:r>
              <a:rPr lang="en-US" dirty="0">
                <a:solidFill>
                  <a:srgbClr val="242425"/>
                </a:solidFill>
                <a:latin typeface="+mn-lt"/>
              </a:rPr>
              <a:t>D</a:t>
            </a:r>
            <a:r>
              <a:rPr lang="en-US" sz="2400" dirty="0">
                <a:solidFill>
                  <a:srgbClr val="242425"/>
                </a:solidFill>
                <a:latin typeface="+mn-lt"/>
              </a:rPr>
              <a:t>epression</a:t>
            </a:r>
            <a:endParaRPr lang="en-US" dirty="0">
              <a:solidFill>
                <a:srgbClr val="242425"/>
              </a:solidFill>
              <a:latin typeface="+mn-lt"/>
            </a:endParaRPr>
          </a:p>
          <a:p>
            <a:endParaRPr lang="en-US" sz="1800" dirty="0">
              <a:solidFill>
                <a:prstClr val="black"/>
              </a:solidFill>
              <a:latin typeface="+mn-lt"/>
            </a:endParaRPr>
          </a:p>
        </p:txBody>
      </p:sp>
      <p:sp>
        <p:nvSpPr>
          <p:cNvPr id="6" name="TextBox 5">
            <a:extLst>
              <a:ext uri="{FF2B5EF4-FFF2-40B4-BE49-F238E27FC236}">
                <a16:creationId xmlns:a16="http://schemas.microsoft.com/office/drawing/2014/main" id="{68F64DE4-5326-DF37-D01E-EA997AA8EABE}"/>
              </a:ext>
            </a:extLst>
          </p:cNvPr>
          <p:cNvSpPr txBox="1"/>
          <p:nvPr/>
        </p:nvSpPr>
        <p:spPr>
          <a:xfrm>
            <a:off x="7936992" y="6035963"/>
            <a:ext cx="3645408" cy="307777"/>
          </a:xfrm>
          <a:prstGeom prst="rect">
            <a:avLst/>
          </a:prstGeom>
          <a:noFill/>
        </p:spPr>
        <p:txBody>
          <a:bodyPr wrap="square">
            <a:spAutoFit/>
          </a:bodyPr>
          <a:lstStyle/>
          <a:p>
            <a:pPr algn="ctr"/>
            <a:r>
              <a:rPr lang="en-US" sz="1400" b="1" dirty="0">
                <a:solidFill>
                  <a:schemeClr val="accent3"/>
                </a:solidFill>
                <a:latin typeface="Open Sans" panose="020B0606030504020204" pitchFamily="34" charset="0"/>
              </a:rPr>
              <a:t>Credit: Patti Levin, LCSW, PsyD</a:t>
            </a:r>
            <a:endParaRPr lang="en-US" sz="800" b="0" dirty="0">
              <a:solidFill>
                <a:schemeClr val="accent3"/>
              </a:solidFill>
              <a:latin typeface="Microsoft Sans Serif" panose="020B0604020202020204" pitchFamily="34" charset="0"/>
            </a:endParaRPr>
          </a:p>
        </p:txBody>
      </p:sp>
    </p:spTree>
    <p:extLst>
      <p:ext uri="{BB962C8B-B14F-4D97-AF65-F5344CB8AC3E}">
        <p14:creationId xmlns:p14="http://schemas.microsoft.com/office/powerpoint/2010/main" val="17749192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r>
              <a:rPr lang="en-US" dirty="0"/>
              <a:t>Physical Responses</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1: Effects of Trauma and Coping Strategies</a:t>
            </a:r>
          </a:p>
        </p:txBody>
      </p:sp>
      <p:sp>
        <p:nvSpPr>
          <p:cNvPr id="5" name="Content Placeholder 2">
            <a:extLst>
              <a:ext uri="{FF2B5EF4-FFF2-40B4-BE49-F238E27FC236}">
                <a16:creationId xmlns:a16="http://schemas.microsoft.com/office/drawing/2014/main" id="{92CCE9C4-B04D-5AFD-7FAD-AD4E90C8EE3E}"/>
              </a:ext>
            </a:extLst>
          </p:cNvPr>
          <p:cNvSpPr txBox="1">
            <a:spLocks/>
          </p:cNvSpPr>
          <p:nvPr/>
        </p:nvSpPr>
        <p:spPr>
          <a:xfrm>
            <a:off x="274320" y="1600200"/>
            <a:ext cx="11315996" cy="4572000"/>
          </a:xfrm>
          <a:prstGeom prst="rect">
            <a:avLst/>
          </a:prstGeom>
        </p:spPr>
        <p:txBody>
          <a:bodyPr vert="horz" lIns="0" tIns="45720" rIns="0" bIns="45720" rtlCol="0">
            <a:normAutofit/>
          </a:bodyPr>
          <a:lstStyle>
            <a:lvl1pPr marL="228600" indent="-228600" algn="l" defTabSz="914400" rtl="0" eaLnBrk="1" latinLnBrk="0" hangingPunct="1">
              <a:lnSpc>
                <a:spcPct val="100000"/>
              </a:lnSpc>
              <a:spcBef>
                <a:spcPts val="1000"/>
              </a:spcBef>
              <a:buClr>
                <a:schemeClr val="bg2"/>
              </a:buClr>
              <a:buFont typeface="Wingdings" pitchFamily="2" charset="2"/>
              <a:buChar char="§"/>
              <a:defRPr sz="2400" b="0" i="0" kern="1200">
                <a:solidFill>
                  <a:schemeClr val="bg1"/>
                </a:solidFill>
                <a:latin typeface="Barlow" pitchFamily="2" charset="77"/>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Clr>
                <a:schemeClr val="bg2"/>
              </a:buClr>
              <a:buFont typeface="Wingdings" pitchFamily="2" charset="2"/>
              <a:buChar char="§"/>
              <a:defRPr sz="2200" b="0" i="0" kern="1200">
                <a:solidFill>
                  <a:schemeClr val="bg1"/>
                </a:solidFill>
                <a:latin typeface="Barlow" pitchFamily="2" charset="77"/>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Clr>
                <a:schemeClr val="bg2"/>
              </a:buClr>
              <a:buFont typeface="Wingdings" pitchFamily="2" charset="2"/>
              <a:buChar char="§"/>
              <a:defRPr sz="2000" b="0" i="0" kern="1200">
                <a:solidFill>
                  <a:schemeClr val="bg1"/>
                </a:solidFill>
                <a:latin typeface="Barlow" pitchFamily="2" charset="77"/>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Clr>
                <a:schemeClr val="bg2"/>
              </a:buClr>
              <a:buFont typeface="Wingdings" pitchFamily="2" charset="2"/>
              <a:buChar char="§"/>
              <a:defRPr sz="1800" b="0" i="0" kern="1200">
                <a:solidFill>
                  <a:schemeClr val="bg1"/>
                </a:solidFill>
                <a:latin typeface="Barlow" pitchFamily="2" charset="77"/>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Clr>
                <a:schemeClr val="bg2"/>
              </a:buClr>
              <a:buFont typeface="Wingdings" pitchFamily="2" charset="2"/>
              <a:buChar char="§"/>
              <a:defRPr sz="1600" b="0" i="0" kern="1200">
                <a:solidFill>
                  <a:schemeClr val="bg1"/>
                </a:solidFill>
                <a:latin typeface="Barlow" pitchFamily="2" charset="77"/>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242425"/>
                </a:solidFill>
                <a:latin typeface="+mn-lt"/>
              </a:rPr>
              <a:t>Physical responses to a traumatic event may include but are not limited to the following:</a:t>
            </a:r>
          </a:p>
          <a:p>
            <a:pPr marL="685800" indent="-347472"/>
            <a:r>
              <a:rPr lang="en-US" dirty="0">
                <a:solidFill>
                  <a:srgbClr val="242425"/>
                </a:solidFill>
                <a:latin typeface="+mn-lt"/>
              </a:rPr>
              <a:t>Aches and pains like headaches, backaches or stomachaches</a:t>
            </a:r>
          </a:p>
          <a:p>
            <a:pPr marL="685800" indent="-347472"/>
            <a:r>
              <a:rPr lang="en-US" dirty="0">
                <a:solidFill>
                  <a:srgbClr val="242425"/>
                </a:solidFill>
                <a:latin typeface="+mn-lt"/>
              </a:rPr>
              <a:t>Sudden sweating and/or heart palpitations (fluttering)</a:t>
            </a:r>
          </a:p>
          <a:p>
            <a:pPr marL="685800" indent="-347472"/>
            <a:r>
              <a:rPr lang="en-US" dirty="0">
                <a:solidFill>
                  <a:srgbClr val="242425"/>
                </a:solidFill>
                <a:latin typeface="+mn-lt"/>
              </a:rPr>
              <a:t>Changes in sleep patterns, appetite or interest in sex</a:t>
            </a:r>
          </a:p>
          <a:p>
            <a:pPr marL="685800" indent="-347472"/>
            <a:r>
              <a:rPr lang="en-US" dirty="0">
                <a:solidFill>
                  <a:srgbClr val="242425"/>
                </a:solidFill>
                <a:latin typeface="+mn-lt"/>
              </a:rPr>
              <a:t>Easily startled by noises or unexpected touch</a:t>
            </a:r>
          </a:p>
          <a:p>
            <a:pPr marL="685800" indent="-347472"/>
            <a:r>
              <a:rPr lang="en-US" dirty="0">
                <a:solidFill>
                  <a:srgbClr val="242425"/>
                </a:solidFill>
                <a:latin typeface="+mn-lt"/>
              </a:rPr>
              <a:t>Increased use of alcohol or drugs and/or overeating</a:t>
            </a:r>
          </a:p>
          <a:p>
            <a:pPr marL="685800" indent="-347472"/>
            <a:r>
              <a:rPr lang="en-US" dirty="0">
                <a:solidFill>
                  <a:srgbClr val="242425"/>
                </a:solidFill>
                <a:latin typeface="+mn-lt"/>
              </a:rPr>
              <a:t>Constipation or diarrhea</a:t>
            </a:r>
          </a:p>
          <a:p>
            <a:pPr marL="685800" indent="-347472"/>
            <a:r>
              <a:rPr lang="en-US" dirty="0">
                <a:solidFill>
                  <a:srgbClr val="242425"/>
                </a:solidFill>
                <a:latin typeface="+mn-lt"/>
              </a:rPr>
              <a:t>Increased susceptibility to colds and illnesses</a:t>
            </a:r>
            <a:endParaRPr lang="en-US" dirty="0">
              <a:solidFill>
                <a:prstClr val="black"/>
              </a:solidFill>
              <a:latin typeface="+mn-lt"/>
            </a:endParaRPr>
          </a:p>
        </p:txBody>
      </p:sp>
      <p:pic>
        <p:nvPicPr>
          <p:cNvPr id="7" name="Picture 6" descr="A person lying on a bed&#10;&#10;Description automatically generated">
            <a:extLst>
              <a:ext uri="{FF2B5EF4-FFF2-40B4-BE49-F238E27FC236}">
                <a16:creationId xmlns:a16="http://schemas.microsoft.com/office/drawing/2014/main" id="{A1664386-DA54-7799-8CA0-97A5231BCF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0803" y="3051201"/>
            <a:ext cx="3478723" cy="2321640"/>
          </a:xfrm>
          <a:prstGeom prst="round2DiagRect">
            <a:avLst>
              <a:gd name="adj1" fmla="val 16667"/>
              <a:gd name="adj2" fmla="val 0"/>
            </a:avLst>
          </a:prstGeom>
          <a:ln w="88900" cap="sq">
            <a:noFill/>
            <a:miter lim="800000"/>
          </a:ln>
          <a:effectLst/>
        </p:spPr>
      </p:pic>
      <p:sp>
        <p:nvSpPr>
          <p:cNvPr id="8" name="TextBox 7">
            <a:extLst>
              <a:ext uri="{FF2B5EF4-FFF2-40B4-BE49-F238E27FC236}">
                <a16:creationId xmlns:a16="http://schemas.microsoft.com/office/drawing/2014/main" id="{92A252E2-D8F2-2814-D7D2-6CF44CC4F68A}"/>
              </a:ext>
            </a:extLst>
          </p:cNvPr>
          <p:cNvSpPr txBox="1"/>
          <p:nvPr/>
        </p:nvSpPr>
        <p:spPr>
          <a:xfrm>
            <a:off x="7936992" y="6035963"/>
            <a:ext cx="3645408" cy="307777"/>
          </a:xfrm>
          <a:prstGeom prst="rect">
            <a:avLst/>
          </a:prstGeom>
          <a:noFill/>
        </p:spPr>
        <p:txBody>
          <a:bodyPr wrap="square">
            <a:spAutoFit/>
          </a:bodyPr>
          <a:lstStyle/>
          <a:p>
            <a:pPr algn="ctr"/>
            <a:r>
              <a:rPr lang="en-US" sz="1400" b="1" dirty="0">
                <a:solidFill>
                  <a:schemeClr val="accent3"/>
                </a:solidFill>
                <a:latin typeface="Open Sans" panose="020B0606030504020204" pitchFamily="34" charset="0"/>
              </a:rPr>
              <a:t>Credit: Patti Levin, LCSW, PsyD</a:t>
            </a:r>
            <a:endParaRPr lang="en-US" sz="800" b="0" dirty="0">
              <a:solidFill>
                <a:schemeClr val="accent3"/>
              </a:solidFill>
              <a:latin typeface="Microsoft Sans Serif" panose="020B0604020202020204" pitchFamily="34" charset="0"/>
            </a:endParaRPr>
          </a:p>
        </p:txBody>
      </p:sp>
    </p:spTree>
    <p:extLst>
      <p:ext uri="{BB962C8B-B14F-4D97-AF65-F5344CB8AC3E}">
        <p14:creationId xmlns:p14="http://schemas.microsoft.com/office/powerpoint/2010/main" val="743606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normAutofit/>
          </a:bodyPr>
          <a:lstStyle/>
          <a:p>
            <a:r>
              <a:rPr lang="en-US" dirty="0"/>
              <a:t>Effects of Trauma and Coping Strategies</a:t>
            </a: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b="0" i="0" dirty="0">
                <a:effectLst/>
                <a:latin typeface="+mn-lt"/>
              </a:rPr>
              <a:t>Traumatic reactions vary from person to person and in the length of effects.</a:t>
            </a:r>
          </a:p>
          <a:p>
            <a:pPr marL="0" indent="0">
              <a:buNone/>
            </a:pPr>
            <a:r>
              <a:rPr lang="en-US" dirty="0">
                <a:solidFill>
                  <a:srgbClr val="242425"/>
                </a:solidFill>
                <a:latin typeface="+mn-lt"/>
              </a:rPr>
              <a:t>The help and support of your family and close friends will be one of your best assets.</a:t>
            </a:r>
          </a:p>
          <a:p>
            <a:pPr marL="685800" indent="-347472"/>
            <a:r>
              <a:rPr lang="en-US" dirty="0">
                <a:solidFill>
                  <a:srgbClr val="242425"/>
                </a:solidFill>
                <a:latin typeface="+mn-lt"/>
              </a:rPr>
              <a:t>Some friends and family members might try to push you to move on before you are ready.</a:t>
            </a:r>
          </a:p>
          <a:p>
            <a:pPr marL="685800" indent="-347472"/>
            <a:r>
              <a:rPr lang="en-US" dirty="0">
                <a:solidFill>
                  <a:srgbClr val="242425"/>
                </a:solidFill>
                <a:latin typeface="+mn-lt"/>
              </a:rPr>
              <a:t>It’s OK to communicate that you appreciate their intentions but clarify that their efforts are not helpful.</a:t>
            </a:r>
          </a:p>
          <a:p>
            <a:pPr marL="0" indent="0">
              <a:buNone/>
            </a:pPr>
            <a:r>
              <a:rPr lang="en-US" dirty="0">
                <a:solidFill>
                  <a:srgbClr val="242425"/>
                </a:solidFill>
                <a:latin typeface="+mn-lt"/>
              </a:rPr>
              <a:t>Others may seek the assistance of a licensed counselor.</a:t>
            </a:r>
          </a:p>
          <a:p>
            <a:pPr marL="0" indent="0">
              <a:buNone/>
            </a:pPr>
            <a:r>
              <a:rPr lang="en-US" dirty="0">
                <a:solidFill>
                  <a:srgbClr val="242425"/>
                </a:solidFill>
                <a:latin typeface="+mn-lt"/>
              </a:rPr>
              <a:t>Remember, just because one of these methods work for one person does not mean that it will work for another.</a:t>
            </a:r>
            <a:endParaRPr lang="en-US" dirty="0">
              <a:solidFill>
                <a:prstClr val="black"/>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1: Effects of Trauma and Coping Strategies</a:t>
            </a:r>
          </a:p>
        </p:txBody>
      </p:sp>
      <p:sp>
        <p:nvSpPr>
          <p:cNvPr id="8" name="TextBox 7">
            <a:extLst>
              <a:ext uri="{FF2B5EF4-FFF2-40B4-BE49-F238E27FC236}">
                <a16:creationId xmlns:a16="http://schemas.microsoft.com/office/drawing/2014/main" id="{DEFCC22F-A379-0B3F-C9A7-7C3CA36D088A}"/>
              </a:ext>
            </a:extLst>
          </p:cNvPr>
          <p:cNvSpPr txBox="1"/>
          <p:nvPr/>
        </p:nvSpPr>
        <p:spPr>
          <a:xfrm>
            <a:off x="7936992" y="6035963"/>
            <a:ext cx="3645408" cy="307777"/>
          </a:xfrm>
          <a:prstGeom prst="rect">
            <a:avLst/>
          </a:prstGeom>
          <a:noFill/>
        </p:spPr>
        <p:txBody>
          <a:bodyPr wrap="square">
            <a:spAutoFit/>
          </a:bodyPr>
          <a:lstStyle/>
          <a:p>
            <a:pPr algn="ctr"/>
            <a:r>
              <a:rPr lang="en-US" sz="1400" b="1" dirty="0">
                <a:solidFill>
                  <a:schemeClr val="accent3"/>
                </a:solidFill>
                <a:latin typeface="Open Sans" panose="020B0606030504020204" pitchFamily="34" charset="0"/>
              </a:rPr>
              <a:t>Credit: Patti Levin, LCSW, PsyD</a:t>
            </a:r>
            <a:endParaRPr lang="en-US" sz="800" b="0" dirty="0">
              <a:solidFill>
                <a:schemeClr val="accent3"/>
              </a:solidFill>
              <a:latin typeface="Microsoft Sans Serif" panose="020B0604020202020204" pitchFamily="34" charset="0"/>
            </a:endParaRPr>
          </a:p>
        </p:txBody>
      </p:sp>
    </p:spTree>
    <p:extLst>
      <p:ext uri="{BB962C8B-B14F-4D97-AF65-F5344CB8AC3E}">
        <p14:creationId xmlns:p14="http://schemas.microsoft.com/office/powerpoint/2010/main" val="779581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Adverse Effects of Alcohol and Drug Use</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solidFill>
                  <a:prstClr val="black"/>
                </a:solidFill>
                <a:latin typeface="+mn-lt"/>
              </a:rPr>
              <a:t>Alcohol and drug use can contribute to various health issues, including:</a:t>
            </a:r>
          </a:p>
          <a:p>
            <a:pPr lvl="1" indent="-347472">
              <a:spcBef>
                <a:spcPts val="1000"/>
              </a:spcBef>
            </a:pPr>
            <a:r>
              <a:rPr lang="en-US" sz="2400" dirty="0">
                <a:solidFill>
                  <a:prstClr val="black"/>
                </a:solidFill>
                <a:latin typeface="+mn-lt"/>
              </a:rPr>
              <a:t>Mental disorders</a:t>
            </a:r>
          </a:p>
          <a:p>
            <a:pPr lvl="1" indent="-347472">
              <a:spcBef>
                <a:spcPts val="1000"/>
              </a:spcBef>
            </a:pPr>
            <a:r>
              <a:rPr lang="en-US" sz="2400" dirty="0">
                <a:solidFill>
                  <a:prstClr val="black"/>
                </a:solidFill>
                <a:latin typeface="+mn-lt"/>
              </a:rPr>
              <a:t>Liver, lung or cardiovascular disease</a:t>
            </a:r>
          </a:p>
          <a:p>
            <a:pPr lvl="1" indent="-347472">
              <a:spcBef>
                <a:spcPts val="1000"/>
              </a:spcBef>
            </a:pPr>
            <a:r>
              <a:rPr lang="en-US" sz="2400" dirty="0">
                <a:solidFill>
                  <a:prstClr val="black"/>
                </a:solidFill>
                <a:latin typeface="+mn-lt"/>
              </a:rPr>
              <a:t>Cancer</a:t>
            </a:r>
          </a:p>
          <a:p>
            <a:pPr lvl="1" indent="-347472">
              <a:spcBef>
                <a:spcPts val="1000"/>
              </a:spcBef>
            </a:pPr>
            <a:r>
              <a:rPr lang="en-US" sz="2400" dirty="0">
                <a:solidFill>
                  <a:prstClr val="black"/>
                </a:solidFill>
                <a:latin typeface="+mn-lt"/>
              </a:rPr>
              <a:t>HIV/AIDS</a:t>
            </a:r>
          </a:p>
          <a:p>
            <a:pPr lvl="1" indent="-347472">
              <a:spcBef>
                <a:spcPts val="1000"/>
              </a:spcBef>
            </a:pPr>
            <a:r>
              <a:rPr lang="en-US" sz="2400" dirty="0">
                <a:solidFill>
                  <a:prstClr val="black"/>
                </a:solidFill>
                <a:latin typeface="+mn-lt"/>
              </a:rPr>
              <a:t>Stroke</a:t>
            </a:r>
          </a:p>
          <a:p>
            <a:pPr lvl="1" indent="-347472">
              <a:spcBef>
                <a:spcPts val="1000"/>
              </a:spcBef>
            </a:pPr>
            <a:r>
              <a:rPr lang="en-US" sz="2400" dirty="0">
                <a:solidFill>
                  <a:prstClr val="black"/>
                </a:solidFill>
                <a:latin typeface="+mn-lt"/>
              </a:rPr>
              <a:t>Negative health effects to family members</a:t>
            </a:r>
          </a:p>
          <a:p>
            <a:pPr marL="685800" indent="-347472"/>
            <a:r>
              <a:rPr lang="en-US" dirty="0">
                <a:solidFill>
                  <a:srgbClr val="242425"/>
                </a:solidFill>
                <a:latin typeface="+mn-lt"/>
              </a:rPr>
              <a:t>An increased urge and an inability to stop, resulting in an addiction</a:t>
            </a:r>
          </a:p>
          <a:p>
            <a:pPr marL="685800" indent="-347472"/>
            <a:r>
              <a:rPr lang="en-US" dirty="0">
                <a:solidFill>
                  <a:srgbClr val="242425"/>
                </a:solidFill>
                <a:latin typeface="+mn-lt"/>
              </a:rPr>
              <a:t>Anxiety and depression</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2: Adverse Effects of Alcohol and Drug Use</a:t>
            </a:r>
          </a:p>
        </p:txBody>
      </p:sp>
    </p:spTree>
    <p:extLst>
      <p:ext uri="{BB962C8B-B14F-4D97-AF65-F5344CB8AC3E}">
        <p14:creationId xmlns:p14="http://schemas.microsoft.com/office/powerpoint/2010/main" val="551287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Adverse Effects of Alcohol and Drug Use</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solidFill>
                  <a:srgbClr val="242425"/>
                </a:solidFill>
                <a:latin typeface="+mn-lt"/>
              </a:rPr>
              <a:t>Alcohol and drug use can cause:</a:t>
            </a:r>
          </a:p>
          <a:p>
            <a:pPr marL="685800" indent="-347472"/>
            <a:r>
              <a:rPr lang="en-US" dirty="0">
                <a:solidFill>
                  <a:srgbClr val="242425"/>
                </a:solidFill>
                <a:latin typeface="+mn-lt"/>
              </a:rPr>
              <a:t>Slow reaction time</a:t>
            </a:r>
          </a:p>
          <a:p>
            <a:pPr marL="685800" indent="-347472"/>
            <a:r>
              <a:rPr lang="en-US" dirty="0">
                <a:solidFill>
                  <a:srgbClr val="242425"/>
                </a:solidFill>
                <a:latin typeface="+mn-lt"/>
              </a:rPr>
              <a:t>Impaired judgement/decision-making</a:t>
            </a:r>
          </a:p>
          <a:p>
            <a:pPr marL="685800" indent="-347472"/>
            <a:r>
              <a:rPr lang="en-US" dirty="0">
                <a:solidFill>
                  <a:srgbClr val="242425"/>
                </a:solidFill>
                <a:latin typeface="+mn-lt"/>
              </a:rPr>
              <a:t>Aggressive or reckless behavior</a:t>
            </a:r>
          </a:p>
          <a:p>
            <a:pPr marL="685800" indent="-347472"/>
            <a:r>
              <a:rPr lang="en-US" dirty="0">
                <a:solidFill>
                  <a:srgbClr val="242425"/>
                </a:solidFill>
                <a:latin typeface="+mn-lt"/>
              </a:rPr>
              <a:t>Risky sexual behavior</a:t>
            </a:r>
          </a:p>
          <a:p>
            <a:pPr marL="685800" indent="-347472"/>
            <a:r>
              <a:rPr lang="en-US" dirty="0">
                <a:solidFill>
                  <a:srgbClr val="242425"/>
                </a:solidFill>
                <a:latin typeface="+mn-lt"/>
              </a:rPr>
              <a:t>Drowsiness</a:t>
            </a:r>
          </a:p>
          <a:p>
            <a:pPr marL="685800" indent="-347472"/>
            <a:r>
              <a:rPr lang="en-US" dirty="0">
                <a:solidFill>
                  <a:srgbClr val="242425"/>
                </a:solidFill>
                <a:latin typeface="+mn-lt"/>
              </a:rPr>
              <a:t>Impaired memory</a:t>
            </a:r>
          </a:p>
          <a:p>
            <a:pPr marL="685800" indent="-347472"/>
            <a:r>
              <a:rPr lang="en-US" dirty="0">
                <a:solidFill>
                  <a:srgbClr val="242425"/>
                </a:solidFill>
                <a:latin typeface="+mn-lt"/>
              </a:rPr>
              <a:t>Vision problems</a:t>
            </a:r>
          </a:p>
          <a:p>
            <a:pPr marL="685800" indent="-347472"/>
            <a:r>
              <a:rPr lang="en-US" dirty="0">
                <a:solidFill>
                  <a:srgbClr val="242425"/>
                </a:solidFill>
                <a:latin typeface="+mn-lt"/>
              </a:rPr>
              <a:t>Dizziness</a:t>
            </a:r>
          </a:p>
          <a:p>
            <a:pPr marL="0" indent="0">
              <a:buNone/>
            </a:pPr>
            <a:endParaRPr lang="en-US" dirty="0">
              <a:solidFill>
                <a:prstClr val="black"/>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2: Adverse Effects of Alcohol and Drug Use</a:t>
            </a:r>
          </a:p>
        </p:txBody>
      </p:sp>
    </p:spTree>
    <p:extLst>
      <p:ext uri="{BB962C8B-B14F-4D97-AF65-F5344CB8AC3E}">
        <p14:creationId xmlns:p14="http://schemas.microsoft.com/office/powerpoint/2010/main" val="2897797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Adverse Effects of Alcohol and Drug Use</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solidFill>
                  <a:srgbClr val="242425"/>
                </a:solidFill>
                <a:latin typeface="+mn-lt"/>
              </a:rPr>
              <a:t>Alcohol and drug use can lead to:</a:t>
            </a:r>
          </a:p>
          <a:p>
            <a:pPr marL="685800" indent="-347472"/>
            <a:r>
              <a:rPr lang="en-US" dirty="0">
                <a:solidFill>
                  <a:srgbClr val="242425"/>
                </a:solidFill>
                <a:latin typeface="+mn-lt"/>
              </a:rPr>
              <a:t>Motor vehicle accidents or DUIs/DWIs</a:t>
            </a:r>
          </a:p>
          <a:p>
            <a:pPr marL="685800" indent="-347472"/>
            <a:r>
              <a:rPr lang="en-US" dirty="0">
                <a:solidFill>
                  <a:srgbClr val="242425"/>
                </a:solidFill>
                <a:latin typeface="+mn-lt"/>
              </a:rPr>
              <a:t>Reduced inhibitions</a:t>
            </a:r>
          </a:p>
          <a:p>
            <a:pPr marL="685800" indent="-347472"/>
            <a:r>
              <a:rPr lang="en-US" dirty="0">
                <a:solidFill>
                  <a:srgbClr val="242425"/>
                </a:solidFill>
                <a:latin typeface="+mn-lt"/>
              </a:rPr>
              <a:t>Homelessness</a:t>
            </a:r>
          </a:p>
          <a:p>
            <a:pPr marL="685800" indent="-347472"/>
            <a:r>
              <a:rPr lang="en-US" dirty="0">
                <a:solidFill>
                  <a:srgbClr val="242425"/>
                </a:solidFill>
                <a:latin typeface="+mn-lt"/>
              </a:rPr>
              <a:t>Prison</a:t>
            </a:r>
          </a:p>
          <a:p>
            <a:pPr marL="685800" indent="-347472"/>
            <a:r>
              <a:rPr lang="en-US" dirty="0">
                <a:solidFill>
                  <a:srgbClr val="242425"/>
                </a:solidFill>
                <a:latin typeface="+mn-lt"/>
              </a:rPr>
              <a:t>Loss of family and friends</a:t>
            </a:r>
          </a:p>
          <a:p>
            <a:pPr marL="685800" indent="-347472"/>
            <a:r>
              <a:rPr lang="en-US" dirty="0">
                <a:solidFill>
                  <a:srgbClr val="242425"/>
                </a:solidFill>
                <a:latin typeface="+mn-lt"/>
              </a:rPr>
              <a:t>Loss of job</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2: Adverse Effects of Alcohol and Drug Use</a:t>
            </a:r>
          </a:p>
        </p:txBody>
      </p:sp>
    </p:spTree>
    <p:extLst>
      <p:ext uri="{BB962C8B-B14F-4D97-AF65-F5344CB8AC3E}">
        <p14:creationId xmlns:p14="http://schemas.microsoft.com/office/powerpoint/2010/main" val="944415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Adverse Effects of Alcohol and Drug Use</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solidFill>
                  <a:srgbClr val="242425"/>
                </a:solidFill>
                <a:latin typeface="+mn-lt"/>
              </a:rPr>
              <a:t>Substance Use Facts</a:t>
            </a:r>
          </a:p>
          <a:p>
            <a:pPr marL="685800" indent="-347472"/>
            <a:r>
              <a:rPr lang="en-US" dirty="0">
                <a:solidFill>
                  <a:srgbClr val="242425"/>
                </a:solidFill>
                <a:latin typeface="+mn-lt"/>
              </a:rPr>
              <a:t>Brain function is reduced when using drugs for a long period of time.</a:t>
            </a:r>
          </a:p>
          <a:p>
            <a:pPr marL="685800" indent="-347472"/>
            <a:r>
              <a:rPr lang="en-US" dirty="0">
                <a:solidFill>
                  <a:srgbClr val="242425"/>
                </a:solidFill>
                <a:latin typeface="+mn-lt"/>
              </a:rPr>
              <a:t>Many drugs can damage nerves.</a:t>
            </a:r>
          </a:p>
          <a:p>
            <a:pPr marL="685800" indent="-347472"/>
            <a:r>
              <a:rPr lang="en-US" dirty="0">
                <a:solidFill>
                  <a:srgbClr val="242425"/>
                </a:solidFill>
                <a:latin typeface="+mn-lt"/>
              </a:rPr>
              <a:t>Sharing needles or unprotected sex may lead to HIV and/or hepatitis C.</a:t>
            </a:r>
          </a:p>
          <a:p>
            <a:pPr marL="685800" indent="-347472"/>
            <a:r>
              <a:rPr lang="en-US" dirty="0">
                <a:solidFill>
                  <a:srgbClr val="242425"/>
                </a:solidFill>
                <a:latin typeface="+mn-lt"/>
              </a:rPr>
              <a:t>Mental illness and substance use may coexist.</a:t>
            </a:r>
          </a:p>
          <a:p>
            <a:pPr marL="685800" indent="-347472"/>
            <a:r>
              <a:rPr lang="en-US" dirty="0">
                <a:solidFill>
                  <a:srgbClr val="242425"/>
                </a:solidFill>
                <a:latin typeface="+mn-lt"/>
              </a:rPr>
              <a:t>Mental illness may occur before drug use begins and vice versa.</a:t>
            </a:r>
          </a:p>
          <a:p>
            <a:pPr marL="685800" indent="-347472"/>
            <a:r>
              <a:rPr lang="en-US" dirty="0">
                <a:solidFill>
                  <a:srgbClr val="242425"/>
                </a:solidFill>
                <a:latin typeface="+mn-lt"/>
              </a:rPr>
              <a:t>Drug use can make mental health issues worse.</a:t>
            </a:r>
          </a:p>
          <a:p>
            <a:pPr marL="685800" indent="-347472"/>
            <a:r>
              <a:rPr lang="en-US" dirty="0">
                <a:solidFill>
                  <a:prstClr val="black"/>
                </a:solidFill>
                <a:latin typeface="+mn-lt"/>
              </a:rPr>
              <a:t>Treatments exist and recovery is possible.</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2: Adverse Effects of Alcohol and Drug Use</a:t>
            </a:r>
          </a:p>
        </p:txBody>
      </p:sp>
    </p:spTree>
    <p:extLst>
      <p:ext uri="{BB962C8B-B14F-4D97-AF65-F5344CB8AC3E}">
        <p14:creationId xmlns:p14="http://schemas.microsoft.com/office/powerpoint/2010/main" val="32172624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Adverse Effects of Alcohol and Drug Use</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chor="ctr">
            <a:normAutofit/>
          </a:bodyPr>
          <a:lstStyle/>
          <a:p>
            <a:pPr marL="0" indent="0" algn="ctr">
              <a:buNone/>
            </a:pPr>
            <a:r>
              <a:rPr lang="en-US" sz="4000" dirty="0">
                <a:solidFill>
                  <a:srgbClr val="242425"/>
                </a:solidFill>
                <a:latin typeface="+mn-lt"/>
              </a:rPr>
              <a:t>National Helpline:</a:t>
            </a:r>
          </a:p>
          <a:p>
            <a:pPr marL="0" indent="0" algn="ctr">
              <a:buNone/>
            </a:pPr>
            <a:r>
              <a:rPr lang="en-US" sz="4000" dirty="0">
                <a:solidFill>
                  <a:srgbClr val="242425"/>
                </a:solidFill>
                <a:latin typeface="+mn-lt"/>
              </a:rPr>
              <a:t>1-800-662–HELP (4357)</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2: Adverse Effects of Alcohol and Drug Use</a:t>
            </a:r>
          </a:p>
        </p:txBody>
      </p:sp>
      <p:sp>
        <p:nvSpPr>
          <p:cNvPr id="9" name="TextBox 8">
            <a:extLst>
              <a:ext uri="{FF2B5EF4-FFF2-40B4-BE49-F238E27FC236}">
                <a16:creationId xmlns:a16="http://schemas.microsoft.com/office/drawing/2014/main" id="{DDDD9786-A369-E71B-AC46-2FE8649F995B}"/>
              </a:ext>
            </a:extLst>
          </p:cNvPr>
          <p:cNvSpPr txBox="1"/>
          <p:nvPr/>
        </p:nvSpPr>
        <p:spPr>
          <a:xfrm>
            <a:off x="3752126" y="1982167"/>
            <a:ext cx="4687747" cy="1015663"/>
          </a:xfrm>
          <a:prstGeom prst="rect">
            <a:avLst/>
          </a:prstGeom>
          <a:noFill/>
        </p:spPr>
        <p:txBody>
          <a:bodyPr wrap="square">
            <a:spAutoFit/>
          </a:bodyPr>
          <a:lstStyle/>
          <a:p>
            <a:pPr algn="ctr"/>
            <a:r>
              <a:rPr lang="en-US" sz="2000" dirty="0">
                <a:solidFill>
                  <a:srgbClr val="003057"/>
                </a:solidFill>
                <a:hlinkClick r:id="rId2">
                  <a:extLst>
                    <a:ext uri="{A12FA001-AC4F-418D-AE19-62706E023703}">
                      <ahyp:hlinkClr xmlns:ahyp="http://schemas.microsoft.com/office/drawing/2018/hyperlinkcolor" val="tx"/>
                    </a:ext>
                  </a:extLst>
                </a:hlinkClick>
              </a:rPr>
              <a:t>Click here to watch the linked YouTube video: </a:t>
            </a:r>
            <a:r>
              <a:rPr lang="en-US" sz="2000" u="sng" dirty="0">
                <a:solidFill>
                  <a:srgbClr val="003057"/>
                </a:solidFill>
                <a:hlinkClick r:id="rId2">
                  <a:extLst>
                    <a:ext uri="{A12FA001-AC4F-418D-AE19-62706E023703}">
                      <ahyp:hlinkClr xmlns:ahyp="http://schemas.microsoft.com/office/drawing/2018/hyperlinkcolor" val="tx"/>
                    </a:ext>
                  </a:extLst>
                </a:hlinkClick>
              </a:rPr>
              <a:t>SAMHSA </a:t>
            </a:r>
            <a:r>
              <a:rPr lang="en-US" sz="2000" u="sng" dirty="0">
                <a:solidFill>
                  <a:srgbClr val="003057"/>
                </a:solidFill>
              </a:rPr>
              <a:t>Hiding Places (30-Second PSA)</a:t>
            </a:r>
          </a:p>
        </p:txBody>
      </p:sp>
    </p:spTree>
    <p:extLst>
      <p:ext uri="{BB962C8B-B14F-4D97-AF65-F5344CB8AC3E}">
        <p14:creationId xmlns:p14="http://schemas.microsoft.com/office/powerpoint/2010/main" val="40483081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Adverse Effects of Alcohol and Drug Use</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solidFill>
                  <a:srgbClr val="242425"/>
                </a:solidFill>
                <a:latin typeface="+mn-lt"/>
              </a:rPr>
              <a:t>Resources</a:t>
            </a:r>
          </a:p>
          <a:p>
            <a:pPr marL="685800" indent="-347472"/>
            <a:r>
              <a:rPr lang="en-US" dirty="0">
                <a:solidFill>
                  <a:schemeClr val="accent1"/>
                </a:solidFill>
                <a:hlinkClick r:id="rId2">
                  <a:extLst>
                    <a:ext uri="{A12FA001-AC4F-418D-AE19-62706E023703}">
                      <ahyp:hlinkClr xmlns:ahyp="http://schemas.microsoft.com/office/drawing/2018/hyperlinkcolor" val="tx"/>
                    </a:ext>
                  </a:extLst>
                </a:hlinkClick>
              </a:rPr>
              <a:t>Substance Use and Co-Occurring Mental Disorders</a:t>
            </a:r>
            <a:endParaRPr lang="en-US" dirty="0">
              <a:solidFill>
                <a:schemeClr val="accent1"/>
              </a:solidFill>
            </a:endParaRPr>
          </a:p>
          <a:p>
            <a:pPr marL="685800" indent="-347472"/>
            <a:r>
              <a:rPr lang="en-US" dirty="0">
                <a:solidFill>
                  <a:schemeClr val="accent1"/>
                </a:solidFill>
                <a:hlinkClick r:id="rId3">
                  <a:extLst>
                    <a:ext uri="{A12FA001-AC4F-418D-AE19-62706E023703}">
                      <ahyp:hlinkClr xmlns:ahyp="http://schemas.microsoft.com/office/drawing/2018/hyperlinkcolor" val="tx"/>
                    </a:ext>
                  </a:extLst>
                </a:hlinkClick>
              </a:rPr>
              <a:t>Substance Abuse and Mental Health Services Administration (SAMHSA)</a:t>
            </a:r>
            <a:endParaRPr lang="en-US" dirty="0">
              <a:solidFill>
                <a:schemeClr val="accent1"/>
              </a:solidFill>
            </a:endParaRPr>
          </a:p>
          <a:p>
            <a:pPr marL="685800" indent="-347472"/>
            <a:r>
              <a:rPr lang="en-US" dirty="0">
                <a:solidFill>
                  <a:schemeClr val="accent1"/>
                </a:solidFill>
                <a:hlinkClick r:id="rId4">
                  <a:extLst>
                    <a:ext uri="{A12FA001-AC4F-418D-AE19-62706E023703}">
                      <ahyp:hlinkClr xmlns:ahyp="http://schemas.microsoft.com/office/drawing/2018/hyperlinkcolor" val="tx"/>
                    </a:ext>
                  </a:extLst>
                </a:hlinkClick>
              </a:rPr>
              <a:t>SAMHSA Know the </a:t>
            </a:r>
            <a:r>
              <a:rPr lang="en-US" u="sng" dirty="0">
                <a:solidFill>
                  <a:schemeClr val="accent1"/>
                </a:solidFill>
                <a:hlinkClick r:id="rId4">
                  <a:extLst>
                    <a:ext uri="{A12FA001-AC4F-418D-AE19-62706E023703}">
                      <ahyp:hlinkClr xmlns:ahyp="http://schemas.microsoft.com/office/drawing/2018/hyperlinkcolor" val="tx"/>
                    </a:ext>
                  </a:extLst>
                </a:hlinkClick>
              </a:rPr>
              <a:t>Risks of Using Drugs</a:t>
            </a:r>
            <a:endParaRPr lang="en-US" u="sng" dirty="0">
              <a:solidFill>
                <a:schemeClr val="accent1"/>
              </a:solidFill>
            </a:endParaRPr>
          </a:p>
          <a:p>
            <a:pPr marL="685800" indent="-347472"/>
            <a:r>
              <a:rPr lang="en-US" dirty="0">
                <a:solidFill>
                  <a:schemeClr val="accent1"/>
                </a:solidFill>
                <a:hlinkClick r:id="rId5">
                  <a:extLst>
                    <a:ext uri="{A12FA001-AC4F-418D-AE19-62706E023703}">
                      <ahyp:hlinkClr xmlns:ahyp="http://schemas.microsoft.com/office/drawing/2018/hyperlinkcolor" val="tx"/>
                    </a:ext>
                  </a:extLst>
                </a:hlinkClick>
              </a:rPr>
              <a:t>SAMHSA Find Treatment</a:t>
            </a:r>
            <a:endParaRPr lang="en-US" dirty="0">
              <a:solidFill>
                <a:schemeClr val="accent1"/>
              </a:solidFill>
            </a:endParaRPr>
          </a:p>
          <a:p>
            <a:pPr marL="685800" indent="-347472"/>
            <a:r>
              <a:rPr lang="en-US" dirty="0">
                <a:solidFill>
                  <a:schemeClr val="accent1"/>
                </a:solidFill>
                <a:hlinkClick r:id="rId6">
                  <a:extLst>
                    <a:ext uri="{A12FA001-AC4F-418D-AE19-62706E023703}">
                      <ahyp:hlinkClr xmlns:ahyp="http://schemas.microsoft.com/office/drawing/2018/hyperlinkcolor" val="tx"/>
                    </a:ext>
                  </a:extLst>
                </a:hlinkClick>
              </a:rPr>
              <a:t>Navigating a Mental Health Crisis</a:t>
            </a:r>
            <a:endParaRPr lang="en-US" dirty="0">
              <a:solidFill>
                <a:schemeClr val="accent1"/>
              </a:solidFill>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2: Adverse Effects of Alcohol and Drug Use</a:t>
            </a:r>
          </a:p>
        </p:txBody>
      </p:sp>
    </p:spTree>
    <p:extLst>
      <p:ext uri="{BB962C8B-B14F-4D97-AF65-F5344CB8AC3E}">
        <p14:creationId xmlns:p14="http://schemas.microsoft.com/office/powerpoint/2010/main" val="5099561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Education</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solidFill>
                  <a:srgbClr val="242425"/>
                </a:solidFill>
                <a:latin typeface="+mn-lt"/>
              </a:rPr>
              <a:t>The following are </a:t>
            </a:r>
            <a:r>
              <a:rPr lang="en-US" b="1" dirty="0">
                <a:solidFill>
                  <a:srgbClr val="242425"/>
                </a:solidFill>
                <a:latin typeface="+mn-lt"/>
              </a:rPr>
              <a:t>truths</a:t>
            </a:r>
            <a:r>
              <a:rPr lang="en-US" dirty="0">
                <a:solidFill>
                  <a:srgbClr val="242425"/>
                </a:solidFill>
                <a:latin typeface="+mn-lt"/>
              </a:rPr>
              <a:t> about suicide:</a:t>
            </a:r>
          </a:p>
          <a:p>
            <a:pPr marL="685800" indent="-347472"/>
            <a:r>
              <a:rPr lang="en-US" dirty="0">
                <a:solidFill>
                  <a:srgbClr val="242425"/>
                </a:solidFill>
                <a:latin typeface="+mn-lt"/>
              </a:rPr>
              <a:t>Suicide is preventable.</a:t>
            </a:r>
          </a:p>
          <a:p>
            <a:pPr marL="685800" indent="-347472"/>
            <a:r>
              <a:rPr lang="en-US" dirty="0">
                <a:solidFill>
                  <a:prstClr val="black"/>
                </a:solidFill>
                <a:latin typeface="+mn-lt"/>
              </a:rPr>
              <a:t>Access to lethal means increases the risk of suicide.</a:t>
            </a:r>
          </a:p>
          <a:p>
            <a:pPr marL="685800" indent="-347472"/>
            <a:r>
              <a:rPr lang="en-US" dirty="0">
                <a:solidFill>
                  <a:prstClr val="black"/>
                </a:solidFill>
                <a:latin typeface="+mn-lt"/>
              </a:rPr>
              <a:t>Talking about suicide does not cause someone to be suicidal.</a:t>
            </a:r>
          </a:p>
          <a:p>
            <a:pPr marL="685800" indent="-347472"/>
            <a:r>
              <a:rPr lang="en-US" dirty="0">
                <a:solidFill>
                  <a:prstClr val="black"/>
                </a:solidFill>
                <a:latin typeface="+mn-lt"/>
              </a:rPr>
              <a:t>Suicide is complex, and it is a response to complex problems a person is experiencing.</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Tree>
    <p:extLst>
      <p:ext uri="{BB962C8B-B14F-4D97-AF65-F5344CB8AC3E}">
        <p14:creationId xmlns:p14="http://schemas.microsoft.com/office/powerpoint/2010/main" val="357310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Statistics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94773" cy="4572000"/>
          </a:xfrm>
        </p:spPr>
        <p:txBody>
          <a:bodyPr>
            <a:normAutofit/>
          </a:bodyPr>
          <a:lstStyle/>
          <a:p>
            <a:pPr marL="0" indent="0">
              <a:buNone/>
            </a:pPr>
            <a:r>
              <a:rPr lang="en-US" dirty="0">
                <a:solidFill>
                  <a:srgbClr val="242425"/>
                </a:solidFill>
                <a:latin typeface="+mn-lt"/>
              </a:rPr>
              <a:t>According to the Centers for Disease Control and Prevention (CDC), suicide was the 11th leading causes of death in the United States in 2021.</a:t>
            </a:r>
          </a:p>
          <a:p>
            <a:pPr lvl="1">
              <a:spcBef>
                <a:spcPts val="1000"/>
              </a:spcBef>
            </a:pPr>
            <a:r>
              <a:rPr lang="en-US" sz="2400" dirty="0">
                <a:solidFill>
                  <a:srgbClr val="242425"/>
                </a:solidFill>
                <a:latin typeface="+mn-lt"/>
              </a:rPr>
              <a:t>Second among 10- to 34-year-olds</a:t>
            </a:r>
          </a:p>
          <a:p>
            <a:pPr lvl="1">
              <a:spcBef>
                <a:spcPts val="1000"/>
              </a:spcBef>
            </a:pPr>
            <a:r>
              <a:rPr lang="en-US" sz="2400" dirty="0">
                <a:solidFill>
                  <a:srgbClr val="242425"/>
                </a:solidFill>
                <a:latin typeface="+mn-lt"/>
              </a:rPr>
              <a:t>Fifth among 35- to </a:t>
            </a:r>
            <a:r>
              <a:rPr lang="en-US" sz="2400">
                <a:solidFill>
                  <a:srgbClr val="242425"/>
                </a:solidFill>
                <a:latin typeface="+mn-lt"/>
              </a:rPr>
              <a:t>54- year-olds</a:t>
            </a:r>
            <a:endParaRPr lang="en-US" sz="2400" dirty="0">
              <a:solidFill>
                <a:srgbClr val="242425"/>
              </a:solidFill>
              <a:latin typeface="+mn-lt"/>
            </a:endParaRPr>
          </a:p>
          <a:p>
            <a:pPr marL="0" indent="0">
              <a:buNone/>
            </a:pPr>
            <a:r>
              <a:rPr lang="en-US" dirty="0">
                <a:solidFill>
                  <a:prstClr val="black"/>
                </a:solidFill>
                <a:latin typeface="+mn-lt"/>
              </a:rPr>
              <a:t>In 2021, there were </a:t>
            </a:r>
            <a:r>
              <a:rPr lang="en-US" b="1" dirty="0">
                <a:solidFill>
                  <a:prstClr val="black"/>
                </a:solidFill>
                <a:latin typeface="+mn-lt"/>
              </a:rPr>
              <a:t>48,183</a:t>
            </a:r>
            <a:r>
              <a:rPr lang="en-US" dirty="0">
                <a:solidFill>
                  <a:prstClr val="black"/>
                </a:solidFill>
                <a:latin typeface="+mn-lt"/>
              </a:rPr>
              <a:t> suicides in the U.S.</a:t>
            </a:r>
          </a:p>
          <a:p>
            <a:pPr lvl="1">
              <a:spcBef>
                <a:spcPts val="1000"/>
              </a:spcBef>
            </a:pPr>
            <a:r>
              <a:rPr lang="en-US" sz="2400" dirty="0">
                <a:solidFill>
                  <a:prstClr val="black"/>
                </a:solidFill>
                <a:latin typeface="+mn-lt"/>
              </a:rPr>
              <a:t>About one suicide every 11 minutes </a:t>
            </a:r>
          </a:p>
          <a:p>
            <a:pPr marL="0" indent="0">
              <a:buNone/>
            </a:pPr>
            <a:r>
              <a:rPr lang="en-US" dirty="0">
                <a:solidFill>
                  <a:prstClr val="black"/>
                </a:solidFill>
                <a:latin typeface="+mn-lt"/>
              </a:rPr>
              <a:t>Firearms were used in </a:t>
            </a:r>
            <a:r>
              <a:rPr lang="en-US" b="1" dirty="0">
                <a:solidFill>
                  <a:prstClr val="black"/>
                </a:solidFill>
                <a:latin typeface="+mn-lt"/>
              </a:rPr>
              <a:t>55 percent </a:t>
            </a:r>
            <a:r>
              <a:rPr lang="en-US" dirty="0">
                <a:solidFill>
                  <a:prstClr val="black"/>
                </a:solidFill>
                <a:latin typeface="+mn-lt"/>
              </a:rPr>
              <a:t>of suicides.</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
        <p:nvSpPr>
          <p:cNvPr id="6" name="TextBox 5">
            <a:extLst>
              <a:ext uri="{FF2B5EF4-FFF2-40B4-BE49-F238E27FC236}">
                <a16:creationId xmlns:a16="http://schemas.microsoft.com/office/drawing/2014/main" id="{E492CA85-592A-EC27-F882-8A085EA40A8D}"/>
              </a:ext>
            </a:extLst>
          </p:cNvPr>
          <p:cNvSpPr txBox="1"/>
          <p:nvPr/>
        </p:nvSpPr>
        <p:spPr>
          <a:xfrm>
            <a:off x="274320" y="5176272"/>
            <a:ext cx="6069330" cy="1200329"/>
          </a:xfrm>
          <a:prstGeom prst="rect">
            <a:avLst/>
          </a:prstGeom>
          <a:noFill/>
        </p:spPr>
        <p:txBody>
          <a:bodyPr wrap="square">
            <a:spAutoFit/>
          </a:bodyPr>
          <a:lstStyle/>
          <a:p>
            <a:pPr rtl="0">
              <a:spcBef>
                <a:spcPts val="0"/>
              </a:spcBef>
              <a:spcAft>
                <a:spcPts val="0"/>
              </a:spcAft>
            </a:pPr>
            <a:r>
              <a:rPr lang="en-US" sz="1800" b="0" i="0" u="sng" strike="noStrike" dirty="0">
                <a:solidFill>
                  <a:schemeClr val="accent1"/>
                </a:solidFill>
                <a:effectLst/>
                <a:hlinkClick r:id="rId2">
                  <a:extLst>
                    <a:ext uri="{A12FA001-AC4F-418D-AE19-62706E023703}">
                      <ahyp:hlinkClr xmlns:ahyp="http://schemas.microsoft.com/office/drawing/2018/hyperlinkcolor" val="tx"/>
                    </a:ext>
                  </a:extLst>
                </a:hlinkClick>
              </a:rPr>
              <a:t>CDC Suicide Data and Statistics</a:t>
            </a:r>
            <a:endParaRPr lang="en-US" sz="1800" b="0" i="0" u="sng" strike="noStrike" dirty="0">
              <a:solidFill>
                <a:schemeClr val="accent1"/>
              </a:solidFill>
              <a:effectLst/>
            </a:endParaRPr>
          </a:p>
          <a:p>
            <a:pPr algn="l"/>
            <a:endParaRPr lang="en-US" dirty="0">
              <a:solidFill>
                <a:srgbClr val="C8102E"/>
              </a:solidFill>
              <a:hlinkClick r:id="rId3">
                <a:extLst>
                  <a:ext uri="{A12FA001-AC4F-418D-AE19-62706E023703}">
                    <ahyp:hlinkClr xmlns:ahyp="http://schemas.microsoft.com/office/drawing/2018/hyperlinkcolor" val="tx"/>
                  </a:ext>
                </a:extLst>
              </a:hlinkClick>
            </a:endParaRPr>
          </a:p>
          <a:p>
            <a:pPr algn="l"/>
            <a:r>
              <a:rPr lang="en-US" b="0" i="0" dirty="0">
                <a:solidFill>
                  <a:schemeClr val="accent1"/>
                </a:solidFill>
                <a:effectLst/>
                <a:hlinkClick r:id="rId3">
                  <a:extLst>
                    <a:ext uri="{A12FA001-AC4F-418D-AE19-62706E023703}">
                      <ahyp:hlinkClr xmlns:ahyp="http://schemas.microsoft.com/office/drawing/2018/hyperlinkcolor" val="tx"/>
                    </a:ext>
                  </a:extLst>
                </a:hlinkClick>
              </a:rPr>
              <a:t>Suicide Mortality in the United States, 2001–2021</a:t>
            </a:r>
            <a:endParaRPr lang="en-US" b="0" i="0" dirty="0">
              <a:solidFill>
                <a:schemeClr val="accent1"/>
              </a:solidFill>
              <a:effectLst/>
            </a:endParaRPr>
          </a:p>
          <a:p>
            <a:pPr rtl="0">
              <a:spcBef>
                <a:spcPts val="0"/>
              </a:spcBef>
              <a:spcAft>
                <a:spcPts val="0"/>
              </a:spcAft>
            </a:pPr>
            <a:endParaRPr lang="en-US" b="0" dirty="0">
              <a:solidFill>
                <a:srgbClr val="003057"/>
              </a:solidFill>
              <a:effectLst/>
            </a:endParaRPr>
          </a:p>
        </p:txBody>
      </p:sp>
    </p:spTree>
    <p:extLst>
      <p:ext uri="{BB962C8B-B14F-4D97-AF65-F5344CB8AC3E}">
        <p14:creationId xmlns:p14="http://schemas.microsoft.com/office/powerpoint/2010/main" val="41422956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Statistics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1" y="1600200"/>
            <a:ext cx="11585170" cy="4572000"/>
          </a:xfrm>
        </p:spPr>
        <p:txBody>
          <a:bodyPr>
            <a:normAutofit/>
          </a:bodyPr>
          <a:lstStyle/>
          <a:p>
            <a:pPr marL="0" indent="0">
              <a:buNone/>
            </a:pPr>
            <a:r>
              <a:rPr lang="en-US" dirty="0">
                <a:solidFill>
                  <a:srgbClr val="242425"/>
                </a:solidFill>
                <a:latin typeface="+mn-lt"/>
              </a:rPr>
              <a:t>In 2021, males accounted for nearly 80 percent of suicide deaths.</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graphicFrame>
        <p:nvGraphicFramePr>
          <p:cNvPr id="12" name="Chart 11">
            <a:extLst>
              <a:ext uri="{FF2B5EF4-FFF2-40B4-BE49-F238E27FC236}">
                <a16:creationId xmlns:a16="http://schemas.microsoft.com/office/drawing/2014/main" id="{9FFEAAD6-1646-90F2-5B7D-E5FB8B88ADBD}"/>
              </a:ext>
            </a:extLst>
          </p:cNvPr>
          <p:cNvGraphicFramePr/>
          <p:nvPr>
            <p:extLst>
              <p:ext uri="{D42A27DB-BD31-4B8C-83A1-F6EECF244321}">
                <p14:modId xmlns:p14="http://schemas.microsoft.com/office/powerpoint/2010/main" val="3226281154"/>
              </p:ext>
            </p:extLst>
          </p:nvPr>
        </p:nvGraphicFramePr>
        <p:xfrm>
          <a:off x="2646218" y="2346036"/>
          <a:ext cx="6899564" cy="403056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57336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Statistics</a:t>
            </a:r>
            <a:endParaRPr lang="en-US" dirty="0">
              <a:effectLst/>
              <a:latin typeface="Barlow" panose="00000500000000000000" pitchFamily="2" charset="0"/>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graphicFrame>
        <p:nvGraphicFramePr>
          <p:cNvPr id="10" name="Chart 9">
            <a:extLst>
              <a:ext uri="{FF2B5EF4-FFF2-40B4-BE49-F238E27FC236}">
                <a16:creationId xmlns:a16="http://schemas.microsoft.com/office/drawing/2014/main" id="{CD5B0553-60E4-CE11-1914-3E8793D541D9}"/>
              </a:ext>
            </a:extLst>
          </p:cNvPr>
          <p:cNvGraphicFramePr/>
          <p:nvPr>
            <p:extLst>
              <p:ext uri="{D42A27DB-BD31-4B8C-83A1-F6EECF244321}">
                <p14:modId xmlns:p14="http://schemas.microsoft.com/office/powerpoint/2010/main" val="491228328"/>
              </p:ext>
            </p:extLst>
          </p:nvPr>
        </p:nvGraphicFramePr>
        <p:xfrm>
          <a:off x="2032000" y="1459345"/>
          <a:ext cx="7324436" cy="467898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4007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w angle view of lightning against cloudy sky at dusk">
            <a:extLst>
              <a:ext uri="{FF2B5EF4-FFF2-40B4-BE49-F238E27FC236}">
                <a16:creationId xmlns:a16="http://schemas.microsoft.com/office/drawing/2014/main" id="{E6419F95-7064-3FA9-E61C-4D43630BD39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t="21989" r="14231" b="16881"/>
          <a:stretch/>
        </p:blipFill>
        <p:spPr>
          <a:xfrm>
            <a:off x="183786" y="1457607"/>
            <a:ext cx="11440864" cy="4918993"/>
          </a:xfrm>
          <a:prstGeom prst="roundRect">
            <a:avLst>
              <a:gd name="adj" fmla="val 8962"/>
            </a:avLst>
          </a:prstGeom>
          <a:solidFill>
            <a:srgbClr val="FFFFFF">
              <a:shade val="85000"/>
            </a:srgbClr>
          </a:solidFill>
          <a:ln>
            <a:noFill/>
          </a:ln>
          <a:effectLst/>
        </p:spPr>
      </p:pic>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Risk Levels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76666" cy="4572000"/>
          </a:xfrm>
        </p:spPr>
        <p:txBody>
          <a:bodyPr>
            <a:normAutofit/>
          </a:bodyPr>
          <a:lstStyle/>
          <a:p>
            <a:pPr marL="0" indent="0">
              <a:buNone/>
            </a:pPr>
            <a:r>
              <a:rPr lang="en-US" dirty="0">
                <a:solidFill>
                  <a:schemeClr val="tx1"/>
                </a:solidFill>
                <a:latin typeface="+mn-lt"/>
              </a:rPr>
              <a:t>Levels of Risk</a:t>
            </a:r>
          </a:p>
          <a:p>
            <a:pPr marL="0" indent="0">
              <a:buNone/>
            </a:pPr>
            <a:endParaRPr lang="en-US" dirty="0">
              <a:solidFill>
                <a:srgbClr val="242425"/>
              </a:solidFill>
              <a:latin typeface="+mn-lt"/>
            </a:endParaRPr>
          </a:p>
          <a:p>
            <a:pPr marL="2514600" indent="0">
              <a:buNone/>
            </a:pPr>
            <a:r>
              <a:rPr lang="en-US" b="1" dirty="0">
                <a:solidFill>
                  <a:srgbClr val="0070C0"/>
                </a:solidFill>
                <a:latin typeface="+mn-lt"/>
              </a:rPr>
              <a:t>Low</a:t>
            </a:r>
            <a:r>
              <a:rPr lang="en-US" dirty="0">
                <a:solidFill>
                  <a:schemeClr val="tx1"/>
                </a:solidFill>
                <a:latin typeface="+mn-lt"/>
              </a:rPr>
              <a:t>:</a:t>
            </a:r>
            <a:r>
              <a:rPr lang="en-US" dirty="0">
                <a:solidFill>
                  <a:srgbClr val="242425"/>
                </a:solidFill>
                <a:latin typeface="+mn-lt"/>
              </a:rPr>
              <a:t> </a:t>
            </a:r>
            <a:r>
              <a:rPr lang="en-US" dirty="0">
                <a:solidFill>
                  <a:schemeClr val="tx1"/>
                </a:solidFill>
                <a:latin typeface="+mn-lt"/>
              </a:rPr>
              <a:t>fleeting thoughts, no desire to act</a:t>
            </a:r>
          </a:p>
          <a:p>
            <a:pPr marL="2514600" indent="0">
              <a:buNone/>
            </a:pPr>
            <a:r>
              <a:rPr lang="en-US" b="1" dirty="0">
                <a:solidFill>
                  <a:srgbClr val="FFFF00"/>
                </a:solidFill>
                <a:latin typeface="+mn-lt"/>
              </a:rPr>
              <a:t>Moderate</a:t>
            </a:r>
            <a:r>
              <a:rPr lang="en-US" dirty="0">
                <a:solidFill>
                  <a:schemeClr val="tx1"/>
                </a:solidFill>
                <a:latin typeface="+mn-lt"/>
              </a:rPr>
              <a:t>: lingering thoughts, no plan, no action</a:t>
            </a:r>
          </a:p>
          <a:p>
            <a:pPr marL="2514600" indent="0">
              <a:buNone/>
            </a:pPr>
            <a:r>
              <a:rPr lang="en-US" b="1" dirty="0">
                <a:solidFill>
                  <a:srgbClr val="FC7F18"/>
                </a:solidFill>
                <a:latin typeface="+mn-lt"/>
              </a:rPr>
              <a:t>High</a:t>
            </a:r>
            <a:r>
              <a:rPr lang="en-US" dirty="0">
                <a:solidFill>
                  <a:schemeClr val="tx1"/>
                </a:solidFill>
                <a:latin typeface="+mn-lt"/>
              </a:rPr>
              <a:t>: looping thoughts, has plan, denies desire to act</a:t>
            </a:r>
          </a:p>
          <a:p>
            <a:pPr marL="2514600" indent="0">
              <a:buNone/>
            </a:pPr>
            <a:r>
              <a:rPr lang="en-US" b="1" dirty="0">
                <a:solidFill>
                  <a:srgbClr val="FF0000"/>
                </a:solidFill>
                <a:latin typeface="+mn-lt"/>
              </a:rPr>
              <a:t>Severe</a:t>
            </a:r>
            <a:r>
              <a:rPr lang="en-US" dirty="0">
                <a:solidFill>
                  <a:schemeClr val="tx1"/>
                </a:solidFill>
                <a:latin typeface="+mn-lt"/>
              </a:rPr>
              <a:t>: looping thoughts, lethal plan and desire to act</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
        <p:nvSpPr>
          <p:cNvPr id="10" name="TextBox 9">
            <a:extLst>
              <a:ext uri="{FF2B5EF4-FFF2-40B4-BE49-F238E27FC236}">
                <a16:creationId xmlns:a16="http://schemas.microsoft.com/office/drawing/2014/main" id="{CAD74E18-9E20-F376-5D13-EC4F712CF16A}"/>
              </a:ext>
            </a:extLst>
          </p:cNvPr>
          <p:cNvSpPr txBox="1"/>
          <p:nvPr/>
        </p:nvSpPr>
        <p:spPr>
          <a:xfrm>
            <a:off x="183786" y="5453271"/>
            <a:ext cx="11440864" cy="923330"/>
          </a:xfrm>
          <a:prstGeom prst="rect">
            <a:avLst/>
          </a:prstGeom>
          <a:noFill/>
        </p:spPr>
        <p:txBody>
          <a:bodyPr wrap="square">
            <a:spAutoFit/>
          </a:bodyPr>
          <a:lstStyle/>
          <a:p>
            <a:pPr algn="ctr" rtl="0">
              <a:spcBef>
                <a:spcPts val="0"/>
              </a:spcBef>
              <a:spcAft>
                <a:spcPts val="1200"/>
              </a:spcAft>
            </a:pPr>
            <a:r>
              <a:rPr lang="en-US" sz="1800" b="0" i="0" u="none" strike="noStrike" dirty="0">
                <a:effectLst/>
              </a:rPr>
              <a:t>If a suicide attempt seems imminent, call a local crisis center, phone your country’s emergency services number (911 in the U.S.), or take the person to an emergency room. Remove guns, drugs, knives and other potentially lethal objects from the vicinity but </a:t>
            </a:r>
            <a:r>
              <a:rPr lang="en-US" sz="1800" b="1" i="0" u="none" strike="noStrike" dirty="0">
                <a:effectLst/>
              </a:rPr>
              <a:t>do not, under any circumstances, leave a suicidal person alone</a:t>
            </a:r>
            <a:r>
              <a:rPr lang="en-US" sz="1800" i="0" u="none" strike="noStrike" dirty="0">
                <a:effectLst/>
              </a:rPr>
              <a:t>.</a:t>
            </a:r>
            <a:endParaRPr lang="en-US" dirty="0">
              <a:effectLst/>
            </a:endParaRPr>
          </a:p>
        </p:txBody>
      </p:sp>
    </p:spTree>
    <p:extLst>
      <p:ext uri="{BB962C8B-B14F-4D97-AF65-F5344CB8AC3E}">
        <p14:creationId xmlns:p14="http://schemas.microsoft.com/office/powerpoint/2010/main" val="11437831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a:t>
            </a:r>
            <a:r>
              <a:rPr lang="en-US" dirty="0">
                <a:solidFill>
                  <a:srgbClr val="000000"/>
                </a:solidFill>
                <a:latin typeface="Barlow" panose="00000500000000000000" pitchFamily="2" charset="0"/>
              </a:rPr>
              <a:t> Warning Signs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1" y="1600200"/>
            <a:ext cx="5972570" cy="4776401"/>
          </a:xfrm>
        </p:spPr>
        <p:txBody>
          <a:bodyPr>
            <a:normAutofit/>
          </a:bodyPr>
          <a:lstStyle/>
          <a:p>
            <a:pPr marL="0" indent="0">
              <a:buNone/>
            </a:pPr>
            <a:r>
              <a:rPr lang="en-US" dirty="0">
                <a:solidFill>
                  <a:srgbClr val="242425"/>
                </a:solidFill>
                <a:latin typeface="+mn-lt"/>
              </a:rPr>
              <a:t>Warning Signs</a:t>
            </a:r>
          </a:p>
          <a:p>
            <a:pPr marL="0" indent="0">
              <a:buNone/>
            </a:pPr>
            <a:r>
              <a:rPr lang="en-US" b="1" dirty="0">
                <a:solidFill>
                  <a:srgbClr val="242425"/>
                </a:solidFill>
                <a:latin typeface="+mn-lt"/>
              </a:rPr>
              <a:t>Talking about:</a:t>
            </a:r>
          </a:p>
          <a:p>
            <a:pPr lvl="1" indent="-347472"/>
            <a:r>
              <a:rPr lang="en-US" sz="2400" dirty="0">
                <a:solidFill>
                  <a:srgbClr val="242425"/>
                </a:solidFill>
                <a:latin typeface="+mn-lt"/>
              </a:rPr>
              <a:t>Wanting to die</a:t>
            </a:r>
          </a:p>
          <a:p>
            <a:pPr lvl="1" indent="-347472"/>
            <a:r>
              <a:rPr lang="en-US" sz="2400" dirty="0">
                <a:solidFill>
                  <a:srgbClr val="242425"/>
                </a:solidFill>
                <a:latin typeface="+mn-lt"/>
              </a:rPr>
              <a:t>Intense guilt and shame</a:t>
            </a:r>
          </a:p>
          <a:p>
            <a:pPr lvl="1" indent="-347472"/>
            <a:r>
              <a:rPr lang="en-US" sz="2400" dirty="0">
                <a:solidFill>
                  <a:srgbClr val="242425"/>
                </a:solidFill>
                <a:latin typeface="+mn-lt"/>
              </a:rPr>
              <a:t>Being a burden to others</a:t>
            </a:r>
          </a:p>
          <a:p>
            <a:pPr marL="0" indent="0">
              <a:buNone/>
            </a:pPr>
            <a:r>
              <a:rPr lang="en-US" b="1" dirty="0">
                <a:solidFill>
                  <a:prstClr val="black"/>
                </a:solidFill>
                <a:latin typeface="+mn-lt"/>
              </a:rPr>
              <a:t>Feeling:</a:t>
            </a:r>
          </a:p>
          <a:p>
            <a:pPr lvl="1" indent="-347472"/>
            <a:r>
              <a:rPr lang="en-US" sz="2400" dirty="0">
                <a:solidFill>
                  <a:prstClr val="black"/>
                </a:solidFill>
                <a:latin typeface="+mn-lt"/>
              </a:rPr>
              <a:t>Empty, hopeless or trapped</a:t>
            </a:r>
          </a:p>
          <a:p>
            <a:pPr lvl="1" indent="-347472"/>
            <a:r>
              <a:rPr lang="en-US" sz="2400" dirty="0">
                <a:solidFill>
                  <a:prstClr val="black"/>
                </a:solidFill>
                <a:latin typeface="+mn-lt"/>
              </a:rPr>
              <a:t>Extreme sadness, anxiety, agitation or rage</a:t>
            </a:r>
          </a:p>
          <a:p>
            <a:pPr lvl="1" indent="-347472"/>
            <a:r>
              <a:rPr lang="en-US" sz="2400" dirty="0">
                <a:solidFill>
                  <a:prstClr val="black"/>
                </a:solidFill>
                <a:latin typeface="+mn-lt"/>
              </a:rPr>
              <a:t>Overwhelming emotional or physical pain</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
        <p:nvSpPr>
          <p:cNvPr id="6" name="TextBox 5">
            <a:extLst>
              <a:ext uri="{FF2B5EF4-FFF2-40B4-BE49-F238E27FC236}">
                <a16:creationId xmlns:a16="http://schemas.microsoft.com/office/drawing/2014/main" id="{03B671E6-09E5-F0F0-EACD-83EA6EFA0EC0}"/>
              </a:ext>
            </a:extLst>
          </p:cNvPr>
          <p:cNvSpPr txBox="1"/>
          <p:nvPr/>
        </p:nvSpPr>
        <p:spPr>
          <a:xfrm>
            <a:off x="6317056" y="2086982"/>
            <a:ext cx="5642572" cy="3801041"/>
          </a:xfrm>
          <a:prstGeom prst="rect">
            <a:avLst/>
          </a:prstGeom>
          <a:noFill/>
        </p:spPr>
        <p:txBody>
          <a:bodyPr wrap="square">
            <a:spAutoFit/>
          </a:bodyPr>
          <a:lstStyle/>
          <a:p>
            <a:r>
              <a:rPr lang="en-US" sz="2400" b="1" dirty="0">
                <a:solidFill>
                  <a:prstClr val="black"/>
                </a:solidFill>
                <a:latin typeface="+mn-lt"/>
              </a:rPr>
              <a:t>Change in behavior:</a:t>
            </a:r>
          </a:p>
          <a:p>
            <a:pPr marL="685800" lvl="1" indent="-347472">
              <a:spcBef>
                <a:spcPts val="500"/>
              </a:spcBef>
              <a:buFont typeface="Wingdings" panose="05000000000000000000" pitchFamily="2" charset="2"/>
              <a:buChar char="§"/>
            </a:pPr>
            <a:r>
              <a:rPr lang="en-US" sz="2400" dirty="0">
                <a:solidFill>
                  <a:prstClr val="black"/>
                </a:solidFill>
                <a:latin typeface="+mn-lt"/>
              </a:rPr>
              <a:t>Researching or making plans to die</a:t>
            </a:r>
          </a:p>
          <a:p>
            <a:pPr marL="685800" lvl="1" indent="-347472">
              <a:spcBef>
                <a:spcPts val="500"/>
              </a:spcBef>
              <a:buFont typeface="Wingdings" panose="05000000000000000000" pitchFamily="2" charset="2"/>
              <a:buChar char="§"/>
            </a:pPr>
            <a:r>
              <a:rPr lang="en-US" sz="2400" dirty="0">
                <a:solidFill>
                  <a:prstClr val="black"/>
                </a:solidFill>
                <a:latin typeface="+mn-lt"/>
              </a:rPr>
              <a:t>Withdrawing from friends and family, saying goodbye, giving away important items</a:t>
            </a:r>
          </a:p>
          <a:p>
            <a:pPr marL="685800" lvl="1" indent="-347472">
              <a:spcBef>
                <a:spcPts val="500"/>
              </a:spcBef>
              <a:buFont typeface="Wingdings" panose="05000000000000000000" pitchFamily="2" charset="2"/>
              <a:buChar char="§"/>
            </a:pPr>
            <a:r>
              <a:rPr lang="en-US" sz="2400" dirty="0">
                <a:solidFill>
                  <a:prstClr val="black"/>
                </a:solidFill>
                <a:latin typeface="+mn-lt"/>
              </a:rPr>
              <a:t>Taking dangerous risks</a:t>
            </a:r>
          </a:p>
          <a:p>
            <a:pPr marL="685800" lvl="1" indent="-347472">
              <a:spcBef>
                <a:spcPts val="500"/>
              </a:spcBef>
              <a:buFont typeface="Wingdings" panose="05000000000000000000" pitchFamily="2" charset="2"/>
              <a:buChar char="§"/>
            </a:pPr>
            <a:r>
              <a:rPr lang="en-US" sz="2400" dirty="0">
                <a:solidFill>
                  <a:prstClr val="black"/>
                </a:solidFill>
                <a:latin typeface="+mn-lt"/>
              </a:rPr>
              <a:t>Displaying mood swings</a:t>
            </a:r>
          </a:p>
          <a:p>
            <a:pPr marL="685800" lvl="1" indent="-347472">
              <a:spcBef>
                <a:spcPts val="500"/>
              </a:spcBef>
              <a:buFont typeface="Wingdings" panose="05000000000000000000" pitchFamily="2" charset="2"/>
              <a:buChar char="§"/>
            </a:pPr>
            <a:r>
              <a:rPr lang="en-US" sz="2400" dirty="0">
                <a:solidFill>
                  <a:prstClr val="black"/>
                </a:solidFill>
                <a:latin typeface="+mn-lt"/>
              </a:rPr>
              <a:t>Eating or sleeping more or less</a:t>
            </a:r>
          </a:p>
          <a:p>
            <a:pPr marL="685800" lvl="1" indent="-347472">
              <a:spcBef>
                <a:spcPts val="500"/>
              </a:spcBef>
              <a:buFont typeface="Wingdings" panose="05000000000000000000" pitchFamily="2" charset="2"/>
              <a:buChar char="§"/>
            </a:pPr>
            <a:r>
              <a:rPr lang="en-US" sz="2400" dirty="0">
                <a:solidFill>
                  <a:prstClr val="black"/>
                </a:solidFill>
                <a:latin typeface="+mn-lt"/>
              </a:rPr>
              <a:t>Using drugs and alcohol more often</a:t>
            </a:r>
          </a:p>
        </p:txBody>
      </p:sp>
    </p:spTree>
    <p:extLst>
      <p:ext uri="{BB962C8B-B14F-4D97-AF65-F5344CB8AC3E}">
        <p14:creationId xmlns:p14="http://schemas.microsoft.com/office/powerpoint/2010/main" val="35874975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Risk Factors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1" y="1600200"/>
            <a:ext cx="5821679" cy="4776401"/>
          </a:xfrm>
        </p:spPr>
        <p:txBody>
          <a:bodyPr>
            <a:normAutofit/>
          </a:bodyPr>
          <a:lstStyle/>
          <a:p>
            <a:pPr marL="0" indent="0">
              <a:buNone/>
            </a:pPr>
            <a:r>
              <a:rPr lang="en-US" dirty="0">
                <a:solidFill>
                  <a:srgbClr val="242425"/>
                </a:solidFill>
                <a:latin typeface="+mn-lt"/>
              </a:rPr>
              <a:t>Risk Factors</a:t>
            </a:r>
          </a:p>
          <a:p>
            <a:pPr marL="0" indent="0">
              <a:buNone/>
            </a:pPr>
            <a:r>
              <a:rPr lang="en-US" b="1" dirty="0">
                <a:solidFill>
                  <a:srgbClr val="242425"/>
                </a:solidFill>
                <a:latin typeface="+mn-lt"/>
              </a:rPr>
              <a:t>Psychological:</a:t>
            </a:r>
          </a:p>
          <a:p>
            <a:pPr lvl="1" indent="-347472"/>
            <a:r>
              <a:rPr lang="en-US" sz="2400" dirty="0">
                <a:solidFill>
                  <a:srgbClr val="242425"/>
                </a:solidFill>
                <a:latin typeface="+mn-lt"/>
              </a:rPr>
              <a:t>Hopelessness, low self-worth, impulsivity, loneliness/isolation</a:t>
            </a:r>
          </a:p>
          <a:p>
            <a:pPr marL="0" indent="0">
              <a:buNone/>
            </a:pPr>
            <a:r>
              <a:rPr lang="en-US" b="1" dirty="0">
                <a:solidFill>
                  <a:prstClr val="black"/>
                </a:solidFill>
                <a:latin typeface="+mn-lt"/>
              </a:rPr>
              <a:t>Environmental:</a:t>
            </a:r>
          </a:p>
          <a:p>
            <a:pPr lvl="1" indent="-347472"/>
            <a:r>
              <a:rPr lang="en-US" sz="2400" dirty="0">
                <a:solidFill>
                  <a:prstClr val="black"/>
                </a:solidFill>
                <a:latin typeface="+mn-lt"/>
              </a:rPr>
              <a:t>Access to lethal means, prolonged stress, life events (divorce, finances, job loss, homelessness), exposure to suicide</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
        <p:nvSpPr>
          <p:cNvPr id="6" name="TextBox 5">
            <a:extLst>
              <a:ext uri="{FF2B5EF4-FFF2-40B4-BE49-F238E27FC236}">
                <a16:creationId xmlns:a16="http://schemas.microsoft.com/office/drawing/2014/main" id="{03B671E6-09E5-F0F0-EACD-83EA6EFA0EC0}"/>
              </a:ext>
            </a:extLst>
          </p:cNvPr>
          <p:cNvSpPr txBox="1"/>
          <p:nvPr/>
        </p:nvSpPr>
        <p:spPr>
          <a:xfrm>
            <a:off x="6317056" y="2086982"/>
            <a:ext cx="5642572" cy="2870016"/>
          </a:xfrm>
          <a:prstGeom prst="rect">
            <a:avLst/>
          </a:prstGeom>
          <a:noFill/>
        </p:spPr>
        <p:txBody>
          <a:bodyPr wrap="square">
            <a:spAutoFit/>
          </a:bodyPr>
          <a:lstStyle/>
          <a:p>
            <a:r>
              <a:rPr lang="en-US" sz="2400" b="1" dirty="0">
                <a:solidFill>
                  <a:prstClr val="black"/>
                </a:solidFill>
                <a:latin typeface="+mn-lt"/>
              </a:rPr>
              <a:t>Health:</a:t>
            </a:r>
          </a:p>
          <a:p>
            <a:pPr marL="685800" lvl="1" indent="-347472">
              <a:spcBef>
                <a:spcPts val="500"/>
              </a:spcBef>
              <a:buFont typeface="Wingdings" panose="05000000000000000000" pitchFamily="2" charset="2"/>
              <a:buChar char="§"/>
            </a:pPr>
            <a:r>
              <a:rPr lang="en-US" sz="2400" dirty="0">
                <a:solidFill>
                  <a:prstClr val="black"/>
                </a:solidFill>
                <a:latin typeface="+mn-lt"/>
              </a:rPr>
              <a:t>Mental health conditions, physical injury/ongoing pain, </a:t>
            </a:r>
            <a:r>
              <a:rPr lang="en-US" sz="2400" dirty="0">
                <a:solidFill>
                  <a:prstClr val="black"/>
                </a:solidFill>
              </a:rPr>
              <a:t>traumatic</a:t>
            </a:r>
            <a:r>
              <a:rPr lang="en-US" sz="2400" dirty="0">
                <a:solidFill>
                  <a:prstClr val="black"/>
                </a:solidFill>
                <a:latin typeface="+mn-lt"/>
              </a:rPr>
              <a:t> brain injury (TBI)</a:t>
            </a:r>
            <a:endParaRPr lang="en-US" sz="2400" dirty="0">
              <a:solidFill>
                <a:prstClr val="black"/>
              </a:solidFill>
            </a:endParaRPr>
          </a:p>
          <a:p>
            <a:pPr marL="0" lvl="1">
              <a:spcBef>
                <a:spcPts val="500"/>
              </a:spcBef>
            </a:pPr>
            <a:r>
              <a:rPr lang="en-US" sz="2400" b="1" dirty="0">
                <a:solidFill>
                  <a:prstClr val="black"/>
                </a:solidFill>
                <a:latin typeface="+mn-lt"/>
              </a:rPr>
              <a:t>Historical:</a:t>
            </a:r>
          </a:p>
          <a:p>
            <a:pPr marL="685800" lvl="1" indent="-342900">
              <a:spcBef>
                <a:spcPts val="500"/>
              </a:spcBef>
              <a:buFont typeface="Wingdings" panose="05000000000000000000" pitchFamily="2" charset="2"/>
              <a:buChar char="§"/>
            </a:pPr>
            <a:r>
              <a:rPr lang="en-US" sz="2400" dirty="0">
                <a:solidFill>
                  <a:prstClr val="black"/>
                </a:solidFill>
                <a:latin typeface="+mn-lt"/>
              </a:rPr>
              <a:t>Previous attempts, family history, childhood abuse, neglect or trauma</a:t>
            </a:r>
            <a:endParaRPr lang="en-US" sz="2400" dirty="0">
              <a:solidFill>
                <a:prstClr val="black"/>
              </a:solidFill>
            </a:endParaRPr>
          </a:p>
        </p:txBody>
      </p:sp>
    </p:spTree>
    <p:extLst>
      <p:ext uri="{BB962C8B-B14F-4D97-AF65-F5344CB8AC3E}">
        <p14:creationId xmlns:p14="http://schemas.microsoft.com/office/powerpoint/2010/main" val="3311350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Protective Factors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1" y="1600200"/>
            <a:ext cx="11522344" cy="4776401"/>
          </a:xfrm>
        </p:spPr>
        <p:txBody>
          <a:bodyPr>
            <a:normAutofit/>
          </a:bodyPr>
          <a:lstStyle/>
          <a:p>
            <a:pPr marL="0" indent="0">
              <a:buNone/>
            </a:pPr>
            <a:r>
              <a:rPr lang="en-US" dirty="0">
                <a:solidFill>
                  <a:srgbClr val="242425"/>
                </a:solidFill>
                <a:latin typeface="+mn-lt"/>
              </a:rPr>
              <a:t>Protective Factors</a:t>
            </a:r>
          </a:p>
          <a:p>
            <a:pPr marL="685800" indent="-347472"/>
            <a:r>
              <a:rPr lang="en-US" dirty="0">
                <a:solidFill>
                  <a:srgbClr val="242425"/>
                </a:solidFill>
                <a:latin typeface="+mn-lt"/>
              </a:rPr>
              <a:t>Identifies a purpose for living</a:t>
            </a:r>
          </a:p>
          <a:p>
            <a:pPr marL="685800" indent="-347472"/>
            <a:r>
              <a:rPr lang="en-US" sz="2400" dirty="0">
                <a:solidFill>
                  <a:srgbClr val="242425"/>
                </a:solidFill>
                <a:latin typeface="+mn-lt"/>
              </a:rPr>
              <a:t>Connection to family and friends</a:t>
            </a:r>
          </a:p>
          <a:p>
            <a:pPr marL="685800" indent="-347472"/>
            <a:r>
              <a:rPr lang="en-US" dirty="0">
                <a:solidFill>
                  <a:srgbClr val="242425"/>
                </a:solidFill>
                <a:latin typeface="+mn-lt"/>
              </a:rPr>
              <a:t>Access to mental health care</a:t>
            </a:r>
          </a:p>
          <a:p>
            <a:pPr marL="685800" indent="-347472"/>
            <a:r>
              <a:rPr lang="en-US" sz="2400" dirty="0">
                <a:solidFill>
                  <a:srgbClr val="242425"/>
                </a:solidFill>
                <a:latin typeface="+mn-lt"/>
              </a:rPr>
              <a:t>Religious/cultural beliefs that encourage life</a:t>
            </a:r>
          </a:p>
          <a:p>
            <a:pPr marL="685800" indent="-347472"/>
            <a:r>
              <a:rPr lang="en-US" dirty="0">
                <a:solidFill>
                  <a:srgbClr val="242425"/>
                </a:solidFill>
                <a:latin typeface="+mn-lt"/>
              </a:rPr>
              <a:t>Future/goal-oriented</a:t>
            </a:r>
          </a:p>
          <a:p>
            <a:pPr marL="685800" indent="-347472"/>
            <a:r>
              <a:rPr lang="en-US" sz="2400" dirty="0">
                <a:solidFill>
                  <a:srgbClr val="242425"/>
                </a:solidFill>
                <a:latin typeface="+mn-lt"/>
              </a:rPr>
              <a:t>Engages in work and school</a:t>
            </a:r>
          </a:p>
          <a:p>
            <a:pPr marL="685800" indent="-347472"/>
            <a:r>
              <a:rPr lang="en-US" dirty="0">
                <a:solidFill>
                  <a:srgbClr val="242425"/>
                </a:solidFill>
                <a:latin typeface="+mn-lt"/>
              </a:rPr>
              <a:t>Strong distress tolerance</a:t>
            </a:r>
            <a:endParaRPr lang="en-US" sz="2400" dirty="0">
              <a:solidFill>
                <a:prstClr val="black"/>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Tree>
    <p:extLst>
      <p:ext uri="{BB962C8B-B14F-4D97-AF65-F5344CB8AC3E}">
        <p14:creationId xmlns:p14="http://schemas.microsoft.com/office/powerpoint/2010/main" val="955495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Intervention Methods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1" y="1600200"/>
            <a:ext cx="11522344" cy="4776401"/>
          </a:xfrm>
        </p:spPr>
        <p:txBody>
          <a:bodyPr>
            <a:normAutofit/>
          </a:bodyPr>
          <a:lstStyle/>
          <a:p>
            <a:pPr marL="0" indent="0">
              <a:buNone/>
            </a:pPr>
            <a:r>
              <a:rPr lang="en-US" dirty="0">
                <a:solidFill>
                  <a:srgbClr val="242425"/>
                </a:solidFill>
                <a:latin typeface="+mn-lt"/>
              </a:rPr>
              <a:t>Intervention Methods</a:t>
            </a:r>
          </a:p>
          <a:p>
            <a:pPr marL="685800" indent="-457200">
              <a:buFont typeface="+mj-lt"/>
              <a:buAutoNum type="arabicPeriod"/>
            </a:pPr>
            <a:r>
              <a:rPr lang="en-US" sz="2400" dirty="0">
                <a:solidFill>
                  <a:srgbClr val="242425"/>
                </a:solidFill>
                <a:latin typeface="+mn-lt"/>
              </a:rPr>
              <a:t>Ask questions</a:t>
            </a:r>
          </a:p>
          <a:p>
            <a:pPr marL="685800" indent="-457200">
              <a:buFont typeface="+mj-lt"/>
              <a:buAutoNum type="arabicPeriod"/>
            </a:pPr>
            <a:r>
              <a:rPr lang="en-US" dirty="0">
                <a:solidFill>
                  <a:srgbClr val="242425"/>
                </a:solidFill>
                <a:latin typeface="+mn-lt"/>
              </a:rPr>
              <a:t>Listen and support</a:t>
            </a:r>
          </a:p>
          <a:p>
            <a:pPr marL="914400" lvl="1" indent="-347472"/>
            <a:r>
              <a:rPr lang="en-US" sz="2400" dirty="0">
                <a:solidFill>
                  <a:srgbClr val="242425"/>
                </a:solidFill>
                <a:latin typeface="+mn-lt"/>
              </a:rPr>
              <a:t>Encourage talking</a:t>
            </a:r>
          </a:p>
          <a:p>
            <a:pPr marL="685800" indent="-457200">
              <a:buFont typeface="+mj-lt"/>
              <a:buAutoNum type="arabicPeriod"/>
            </a:pPr>
            <a:r>
              <a:rPr lang="en-US" dirty="0">
                <a:solidFill>
                  <a:srgbClr val="242425"/>
                </a:solidFill>
                <a:latin typeface="+mn-lt"/>
              </a:rPr>
              <a:t>Separation from lethal means</a:t>
            </a:r>
          </a:p>
          <a:p>
            <a:pPr marL="685800" indent="-457200">
              <a:buFont typeface="+mj-lt"/>
              <a:buAutoNum type="arabicPeriod"/>
            </a:pPr>
            <a:r>
              <a:rPr lang="en-US" dirty="0">
                <a:solidFill>
                  <a:srgbClr val="242425"/>
                </a:solidFill>
                <a:latin typeface="+mn-lt"/>
              </a:rPr>
              <a:t>Encourage professional help</a:t>
            </a:r>
          </a:p>
          <a:p>
            <a:pPr marL="914400" lvl="1" indent="-347472"/>
            <a:r>
              <a:rPr lang="en-US" sz="2400" dirty="0">
                <a:solidFill>
                  <a:srgbClr val="242425"/>
                </a:solidFill>
                <a:latin typeface="+mn-lt"/>
              </a:rPr>
              <a:t>Decrease the stigma</a:t>
            </a:r>
            <a:endParaRPr lang="en-US" sz="2400" dirty="0">
              <a:solidFill>
                <a:prstClr val="black"/>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Tree>
    <p:extLst>
      <p:ext uri="{BB962C8B-B14F-4D97-AF65-F5344CB8AC3E}">
        <p14:creationId xmlns:p14="http://schemas.microsoft.com/office/powerpoint/2010/main" val="3248868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normAutofit fontScale="90000"/>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Education, Help and Resources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431811" cy="4776401"/>
          </a:xfrm>
        </p:spPr>
        <p:txBody>
          <a:bodyPr>
            <a:normAutofit/>
          </a:bodyPr>
          <a:lstStyle/>
          <a:p>
            <a:pPr marL="0" indent="0">
              <a:buNone/>
            </a:pPr>
            <a:r>
              <a:rPr lang="en-US" dirty="0">
                <a:latin typeface="+mn-lt"/>
              </a:rPr>
              <a:t>Walk the Talk America (WTTA)</a:t>
            </a:r>
          </a:p>
          <a:p>
            <a:pPr marL="0" indent="0" algn="ctr">
              <a:buNone/>
            </a:pPr>
            <a:r>
              <a:rPr lang="en-US" sz="2400" dirty="0">
                <a:latin typeface="+mn-lt"/>
                <a:ea typeface="Garamond"/>
                <a:cs typeface="Garamond"/>
                <a:sym typeface="Garamond"/>
              </a:rPr>
              <a:t>WTTA’s mission has been to reduce firearm suicides and other negative incidents associated with firearm ownership through education, outreach, and engagement with the firearms and mental health industries.</a:t>
            </a:r>
            <a:endParaRPr lang="en-US" dirty="0">
              <a:latin typeface="+mn-lt"/>
              <a:ea typeface="Garamond"/>
              <a:cs typeface="Garamond"/>
              <a:sym typeface="Garamond"/>
            </a:endParaRPr>
          </a:p>
          <a:p>
            <a:pPr marL="0" indent="0" algn="ctr">
              <a:spcBef>
                <a:spcPts val="2500"/>
              </a:spcBef>
              <a:buNone/>
            </a:pPr>
            <a:r>
              <a:rPr lang="en-US" dirty="0">
                <a:latin typeface="+mn-lt"/>
                <a:ea typeface="Garamond"/>
                <a:cs typeface="Garamond"/>
                <a:sym typeface="Garamond"/>
              </a:rPr>
              <a:t>More information can be found by visiting:</a:t>
            </a:r>
          </a:p>
          <a:p>
            <a:pPr marL="0" indent="0" algn="ctr">
              <a:buNone/>
            </a:pPr>
            <a:r>
              <a:rPr lang="en-US" dirty="0">
                <a:latin typeface="+mn-lt"/>
                <a:ea typeface="Garamond"/>
                <a:cs typeface="Garamond"/>
                <a:sym typeface="Garamond"/>
              </a:rPr>
              <a:t> </a:t>
            </a:r>
            <a:endParaRPr lang="en-US" dirty="0">
              <a:solidFill>
                <a:srgbClr val="003057"/>
              </a:solidFill>
              <a:latin typeface="+mn-lt"/>
              <a:ea typeface="Garamond"/>
              <a:cs typeface="Garamond"/>
              <a:sym typeface="Garamond"/>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pic>
        <p:nvPicPr>
          <p:cNvPr id="7" name="Picture 6">
            <a:extLst>
              <a:ext uri="{FF2B5EF4-FFF2-40B4-BE49-F238E27FC236}">
                <a16:creationId xmlns:a16="http://schemas.microsoft.com/office/drawing/2014/main" id="{FCD870F5-DE6F-F1FE-2DE9-6C353F317287}"/>
              </a:ext>
            </a:extLst>
          </p:cNvPr>
          <p:cNvPicPr>
            <a:picLocks noChangeAspect="1"/>
          </p:cNvPicPr>
          <p:nvPr/>
        </p:nvPicPr>
        <p:blipFill>
          <a:blip r:embed="rId2"/>
          <a:stretch>
            <a:fillRect/>
          </a:stretch>
        </p:blipFill>
        <p:spPr>
          <a:xfrm>
            <a:off x="4127681" y="5292436"/>
            <a:ext cx="3936637" cy="1079500"/>
          </a:xfrm>
          <a:prstGeom prst="rect">
            <a:avLst/>
          </a:prstGeom>
        </p:spPr>
      </p:pic>
      <p:sp>
        <p:nvSpPr>
          <p:cNvPr id="5" name="TextBox 4">
            <a:extLst>
              <a:ext uri="{FF2B5EF4-FFF2-40B4-BE49-F238E27FC236}">
                <a16:creationId xmlns:a16="http://schemas.microsoft.com/office/drawing/2014/main" id="{29847243-5AAC-2E37-7618-56F26D23FC57}"/>
              </a:ext>
            </a:extLst>
          </p:cNvPr>
          <p:cNvSpPr txBox="1"/>
          <p:nvPr/>
        </p:nvSpPr>
        <p:spPr>
          <a:xfrm>
            <a:off x="4406436" y="4019203"/>
            <a:ext cx="3510929" cy="461665"/>
          </a:xfrm>
          <a:prstGeom prst="rect">
            <a:avLst/>
          </a:prstGeom>
          <a:noFill/>
        </p:spPr>
        <p:txBody>
          <a:bodyPr wrap="square" rtlCol="0">
            <a:spAutoFit/>
          </a:bodyPr>
          <a:lstStyle/>
          <a:p>
            <a:r>
              <a:rPr lang="en-US" sz="2400" dirty="0">
                <a:solidFill>
                  <a:srgbClr val="003057"/>
                </a:solidFill>
                <a:hlinkClick r:id="rId3">
                  <a:extLst>
                    <a:ext uri="{A12FA001-AC4F-418D-AE19-62706E023703}">
                      <ahyp:hlinkClr xmlns:ahyp="http://schemas.microsoft.com/office/drawing/2018/hyperlinkcolor" val="tx"/>
                    </a:ext>
                  </a:extLst>
                </a:hlinkClick>
              </a:rPr>
              <a:t>WalktheTalkAmerica.org</a:t>
            </a:r>
            <a:endParaRPr lang="en-US" sz="2400" dirty="0">
              <a:solidFill>
                <a:srgbClr val="003057"/>
              </a:solidFill>
            </a:endParaRPr>
          </a:p>
        </p:txBody>
      </p:sp>
    </p:spTree>
    <p:extLst>
      <p:ext uri="{BB962C8B-B14F-4D97-AF65-F5344CB8AC3E}">
        <p14:creationId xmlns:p14="http://schemas.microsoft.com/office/powerpoint/2010/main" val="2577670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normAutofit fontScale="90000"/>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Education, Help and Resources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431811" cy="4776401"/>
          </a:xfrm>
        </p:spPr>
        <p:txBody>
          <a:bodyPr>
            <a:normAutofit/>
          </a:bodyPr>
          <a:lstStyle/>
          <a:p>
            <a:pPr marL="0" indent="0">
              <a:buNone/>
            </a:pPr>
            <a:r>
              <a:rPr lang="en-US" dirty="0">
                <a:solidFill>
                  <a:srgbClr val="242425"/>
                </a:solidFill>
                <a:latin typeface="+mn-lt"/>
              </a:rPr>
              <a:t>Walk the Talk America (WTTA):</a:t>
            </a:r>
          </a:p>
          <a:p>
            <a:pPr marL="685800" indent="-347472"/>
            <a:r>
              <a:rPr lang="en-US" dirty="0">
                <a:solidFill>
                  <a:srgbClr val="242425"/>
                </a:solidFill>
                <a:latin typeface="+mn-lt"/>
              </a:rPr>
              <a:t>Is dedicated to bridging the gap between mental health and gun ownership</a:t>
            </a:r>
          </a:p>
          <a:p>
            <a:pPr marL="685800" indent="-347472"/>
            <a:r>
              <a:rPr lang="en-US" dirty="0">
                <a:solidFill>
                  <a:srgbClr val="242425"/>
                </a:solidFill>
                <a:latin typeface="+mn-lt"/>
              </a:rPr>
              <a:t>Partners with experts in the firearms and mental health industries</a:t>
            </a:r>
          </a:p>
          <a:p>
            <a:pPr marL="685800" indent="-347472"/>
            <a:r>
              <a:rPr lang="en-US" dirty="0">
                <a:solidFill>
                  <a:srgbClr val="242425"/>
                </a:solidFill>
                <a:latin typeface="+mn-lt"/>
              </a:rPr>
              <a:t>Breaks the negative stigmas around mental health for firearm owners</a:t>
            </a:r>
          </a:p>
          <a:p>
            <a:pPr marL="685800" indent="-347472"/>
            <a:r>
              <a:rPr lang="en-US" sz="2400" dirty="0">
                <a:solidFill>
                  <a:prstClr val="black"/>
                </a:solidFill>
                <a:latin typeface="+mn-lt"/>
              </a:rPr>
              <a:t>Trains mental health professionals for the </a:t>
            </a:r>
            <a:r>
              <a:rPr lang="en-US" dirty="0">
                <a:solidFill>
                  <a:prstClr val="black"/>
                </a:solidFill>
                <a:latin typeface="+mn-lt"/>
              </a:rPr>
              <a:t>2A community</a:t>
            </a:r>
            <a:endParaRPr lang="en-US" sz="2400" dirty="0">
              <a:solidFill>
                <a:prstClr val="black"/>
              </a:solidFill>
              <a:latin typeface="+mn-lt"/>
            </a:endParaRPr>
          </a:p>
          <a:p>
            <a:pPr marL="685800" indent="-347472"/>
            <a:r>
              <a:rPr lang="en-US" sz="2400" dirty="0">
                <a:solidFill>
                  <a:prstClr val="black"/>
                </a:solidFill>
                <a:latin typeface="+mn-lt"/>
              </a:rPr>
              <a:t>Operates a </a:t>
            </a:r>
            <a:r>
              <a:rPr lang="en-US" sz="2400" dirty="0">
                <a:solidFill>
                  <a:schemeClr val="accent1"/>
                </a:solidFill>
                <a:latin typeface="+mn-lt"/>
                <a:hlinkClick r:id="rId2">
                  <a:extLst>
                    <a:ext uri="{A12FA001-AC4F-418D-AE19-62706E023703}">
                      <ahyp:hlinkClr xmlns:ahyp="http://schemas.microsoft.com/office/drawing/2018/hyperlinkcolor" val="tx"/>
                    </a:ext>
                  </a:extLst>
                </a:hlinkClick>
              </a:rPr>
              <a:t>national directory</a:t>
            </a:r>
            <a:r>
              <a:rPr lang="en-US" sz="2400" dirty="0">
                <a:solidFill>
                  <a:srgbClr val="003057"/>
                </a:solidFill>
                <a:latin typeface="+mn-lt"/>
              </a:rPr>
              <a:t> </a:t>
            </a:r>
            <a:r>
              <a:rPr lang="en-US" sz="2400" dirty="0">
                <a:solidFill>
                  <a:prstClr val="black"/>
                </a:solidFill>
                <a:latin typeface="+mn-lt"/>
              </a:rPr>
              <a:t>of mental health professionals</a:t>
            </a:r>
          </a:p>
          <a:p>
            <a:pPr marL="685800" indent="-347472"/>
            <a:r>
              <a:rPr lang="en-US" dirty="0">
                <a:solidFill>
                  <a:prstClr val="black"/>
                </a:solidFill>
                <a:latin typeface="+mn-lt"/>
              </a:rPr>
              <a:t>Partners with Mental Health America to offer free, anonymous </a:t>
            </a:r>
            <a:r>
              <a:rPr lang="en-US" dirty="0">
                <a:solidFill>
                  <a:srgbClr val="003057"/>
                </a:solidFill>
                <a:latin typeface="+mn-lt"/>
                <a:hlinkClick r:id="rId3">
                  <a:extLst>
                    <a:ext uri="{A12FA001-AC4F-418D-AE19-62706E023703}">
                      <ahyp:hlinkClr xmlns:ahyp="http://schemas.microsoft.com/office/drawing/2018/hyperlinkcolor" val="tx"/>
                    </a:ext>
                  </a:extLst>
                </a:hlinkClick>
              </a:rPr>
              <a:t>mental health screenings</a:t>
            </a:r>
            <a:endParaRPr lang="en-US" sz="2400" dirty="0">
              <a:solidFill>
                <a:prstClr val="black"/>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
        <p:nvSpPr>
          <p:cNvPr id="6" name="TextBox 5">
            <a:extLst>
              <a:ext uri="{FF2B5EF4-FFF2-40B4-BE49-F238E27FC236}">
                <a16:creationId xmlns:a16="http://schemas.microsoft.com/office/drawing/2014/main" id="{A10DD93C-DD61-1EF6-9414-D948402C28DB}"/>
              </a:ext>
            </a:extLst>
          </p:cNvPr>
          <p:cNvSpPr txBox="1"/>
          <p:nvPr/>
        </p:nvSpPr>
        <p:spPr>
          <a:xfrm>
            <a:off x="208235" y="5984340"/>
            <a:ext cx="4137434" cy="369332"/>
          </a:xfrm>
          <a:prstGeom prst="rect">
            <a:avLst/>
          </a:prstGeom>
          <a:noFill/>
        </p:spPr>
        <p:txBody>
          <a:bodyPr wrap="square" rtlCol="0">
            <a:spAutoFit/>
          </a:bodyPr>
          <a:lstStyle/>
          <a:p>
            <a:r>
              <a:rPr lang="en-US" dirty="0">
                <a:solidFill>
                  <a:srgbClr val="003057"/>
                </a:solidFill>
                <a:hlinkClick r:id="rId4">
                  <a:extLst>
                    <a:ext uri="{A12FA001-AC4F-418D-AE19-62706E023703}">
                      <ahyp:hlinkClr xmlns:ahyp="http://schemas.microsoft.com/office/drawing/2018/hyperlinkcolor" val="tx"/>
                    </a:ext>
                  </a:extLst>
                </a:hlinkClick>
              </a:rPr>
              <a:t>Resources</a:t>
            </a:r>
            <a:endParaRPr lang="en-US" dirty="0">
              <a:solidFill>
                <a:srgbClr val="003057"/>
              </a:solidFill>
            </a:endParaRPr>
          </a:p>
        </p:txBody>
      </p:sp>
      <p:pic>
        <p:nvPicPr>
          <p:cNvPr id="7" name="Picture 6">
            <a:extLst>
              <a:ext uri="{FF2B5EF4-FFF2-40B4-BE49-F238E27FC236}">
                <a16:creationId xmlns:a16="http://schemas.microsoft.com/office/drawing/2014/main" id="{CE2A9D9C-B046-08EF-1155-9F151E32407B}"/>
              </a:ext>
            </a:extLst>
          </p:cNvPr>
          <p:cNvPicPr>
            <a:picLocks noChangeAspect="1"/>
          </p:cNvPicPr>
          <p:nvPr/>
        </p:nvPicPr>
        <p:blipFill>
          <a:blip r:embed="rId5"/>
          <a:stretch>
            <a:fillRect/>
          </a:stretch>
        </p:blipFill>
        <p:spPr>
          <a:xfrm>
            <a:off x="4127681" y="5295880"/>
            <a:ext cx="3936637" cy="1079500"/>
          </a:xfrm>
          <a:prstGeom prst="rect">
            <a:avLst/>
          </a:prstGeom>
        </p:spPr>
      </p:pic>
    </p:spTree>
    <p:extLst>
      <p:ext uri="{BB962C8B-B14F-4D97-AF65-F5344CB8AC3E}">
        <p14:creationId xmlns:p14="http://schemas.microsoft.com/office/powerpoint/2010/main" val="3513874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normAutofit fontScale="90000"/>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Education, Help and Resources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1" y="1600200"/>
            <a:ext cx="11522344" cy="4776401"/>
          </a:xfrm>
        </p:spPr>
        <p:txBody>
          <a:bodyPr>
            <a:normAutofit/>
          </a:bodyPr>
          <a:lstStyle/>
          <a:p>
            <a:pPr marL="0" indent="0">
              <a:buNone/>
            </a:pPr>
            <a:r>
              <a:rPr lang="en-US" dirty="0">
                <a:solidFill>
                  <a:srgbClr val="242425"/>
                </a:solidFill>
                <a:latin typeface="+mn-lt"/>
              </a:rPr>
              <a:t>Resources and Safety Planning</a:t>
            </a:r>
          </a:p>
          <a:p>
            <a:pPr marL="685800" indent="-347472"/>
            <a:r>
              <a:rPr lang="en-US" dirty="0">
                <a:solidFill>
                  <a:srgbClr val="242425"/>
                </a:solidFill>
                <a:latin typeface="+mn-lt"/>
              </a:rPr>
              <a:t>988 is a crisis hotline (Call 911 if someone is in a life-threatening situation resulting from a suicide attempt, like bleeding out, overdosing, not breathing, etc.)</a:t>
            </a:r>
          </a:p>
          <a:p>
            <a:pPr marL="685800" indent="-347472"/>
            <a:r>
              <a:rPr lang="en-US" sz="2400" dirty="0">
                <a:solidFill>
                  <a:srgbClr val="242425"/>
                </a:solidFill>
                <a:latin typeface="+mn-lt"/>
              </a:rPr>
              <a:t>Local hospitals</a:t>
            </a:r>
          </a:p>
          <a:p>
            <a:pPr marL="685800" indent="-347472"/>
            <a:r>
              <a:rPr lang="en-US" dirty="0">
                <a:solidFill>
                  <a:srgbClr val="242425"/>
                </a:solidFill>
                <a:latin typeface="+mn-lt"/>
              </a:rPr>
              <a:t>Primary care doctor</a:t>
            </a:r>
          </a:p>
          <a:p>
            <a:pPr marL="685800" indent="-347472"/>
            <a:r>
              <a:rPr lang="en-US" sz="2400" dirty="0">
                <a:solidFill>
                  <a:srgbClr val="242425"/>
                </a:solidFill>
                <a:latin typeface="+mn-lt"/>
              </a:rPr>
              <a:t>Department of Health and Human Services</a:t>
            </a:r>
          </a:p>
          <a:p>
            <a:pPr marL="685800" indent="-347472"/>
            <a:r>
              <a:rPr lang="en-US" dirty="0">
                <a:solidFill>
                  <a:srgbClr val="242425"/>
                </a:solidFill>
                <a:latin typeface="+mn-lt"/>
              </a:rPr>
              <a:t>Local counseling services (</a:t>
            </a:r>
            <a:r>
              <a:rPr lang="en-US" dirty="0">
                <a:solidFill>
                  <a:srgbClr val="003057"/>
                </a:solidFill>
                <a:latin typeface="+mn-lt"/>
                <a:hlinkClick r:id="rId2">
                  <a:extLst>
                    <a:ext uri="{A12FA001-AC4F-418D-AE19-62706E023703}">
                      <ahyp:hlinkClr xmlns:ahyp="http://schemas.microsoft.com/office/drawing/2018/hyperlinkcolor" val="tx"/>
                    </a:ext>
                  </a:extLst>
                </a:hlinkClick>
              </a:rPr>
              <a:t>SAMHSA treatment facility finder</a:t>
            </a:r>
            <a:r>
              <a:rPr lang="en-US" dirty="0">
                <a:solidFill>
                  <a:srgbClr val="003057"/>
                </a:solidFill>
                <a:latin typeface="+mn-lt"/>
              </a:rPr>
              <a:t>)</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Tree>
    <p:extLst>
      <p:ext uri="{BB962C8B-B14F-4D97-AF65-F5344CB8AC3E}">
        <p14:creationId xmlns:p14="http://schemas.microsoft.com/office/powerpoint/2010/main" val="309080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normAutofit fontScale="90000"/>
          </a:bodyPr>
          <a:lstStyle/>
          <a:p>
            <a:pPr rtl="0">
              <a:spcBef>
                <a:spcPts val="0"/>
              </a:spcBef>
              <a:spcAft>
                <a:spcPts val="600"/>
              </a:spcAft>
            </a:pPr>
            <a:r>
              <a:rPr lang="en-US" i="0" u="none" strike="noStrike" dirty="0">
                <a:solidFill>
                  <a:srgbClr val="000000"/>
                </a:solidFill>
                <a:effectLst/>
                <a:latin typeface="Barlow" panose="00000500000000000000" pitchFamily="2" charset="0"/>
              </a:rPr>
              <a:t>Suicide Prevention: Education, Help and Resources</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1" y="1600200"/>
            <a:ext cx="11522344" cy="4776401"/>
          </a:xfrm>
        </p:spPr>
        <p:txBody>
          <a:bodyPr>
            <a:normAutofit/>
          </a:bodyPr>
          <a:lstStyle/>
          <a:p>
            <a:pPr marL="0" indent="0">
              <a:buNone/>
            </a:pPr>
            <a:r>
              <a:rPr lang="en-US" dirty="0">
                <a:solidFill>
                  <a:srgbClr val="242425"/>
                </a:solidFill>
                <a:latin typeface="+mn-lt"/>
              </a:rPr>
              <a:t>Resources and Safety Planning</a:t>
            </a:r>
          </a:p>
          <a:p>
            <a:pPr marL="685800" indent="-347472"/>
            <a:r>
              <a:rPr lang="en-US" sz="2400" dirty="0">
                <a:solidFill>
                  <a:srgbClr val="003057"/>
                </a:solidFill>
                <a:latin typeface="+mn-lt"/>
                <a:hlinkClick r:id="rId2">
                  <a:extLst>
                    <a:ext uri="{A12FA001-AC4F-418D-AE19-62706E023703}">
                      <ahyp:hlinkClr xmlns:ahyp="http://schemas.microsoft.com/office/drawing/2018/hyperlinkcolor" val="tx"/>
                    </a:ext>
                  </a:extLst>
                </a:hlinkClick>
              </a:rPr>
              <a:t>Men</a:t>
            </a:r>
            <a:r>
              <a:rPr lang="en-US" dirty="0">
                <a:solidFill>
                  <a:srgbClr val="003057"/>
                </a:solidFill>
                <a:latin typeface="+mn-lt"/>
                <a:hlinkClick r:id="rId2">
                  <a:extLst>
                    <a:ext uri="{A12FA001-AC4F-418D-AE19-62706E023703}">
                      <ahyp:hlinkClr xmlns:ahyp="http://schemas.microsoft.com/office/drawing/2018/hyperlinkcolor" val="tx"/>
                    </a:ext>
                  </a:extLst>
                </a:hlinkClick>
              </a:rPr>
              <a:t>tal Health America Screening</a:t>
            </a:r>
            <a:endParaRPr lang="en-US" dirty="0">
              <a:solidFill>
                <a:srgbClr val="003057"/>
              </a:solidFill>
              <a:latin typeface="+mn-lt"/>
            </a:endParaRPr>
          </a:p>
          <a:p>
            <a:pPr marL="685800" indent="-347472" rtl="0" fontAlgn="base">
              <a:spcAft>
                <a:spcPts val="0"/>
              </a:spcAft>
            </a:pPr>
            <a:r>
              <a:rPr lang="en-US" i="0" u="sng" strike="noStrike" dirty="0">
                <a:solidFill>
                  <a:srgbClr val="003057"/>
                </a:solidFill>
                <a:effectLst/>
                <a:latin typeface="+mn-lt"/>
                <a:hlinkClick r:id="rId3">
                  <a:extLst>
                    <a:ext uri="{A12FA001-AC4F-418D-AE19-62706E023703}">
                      <ahyp:hlinkClr xmlns:ahyp="http://schemas.microsoft.com/office/drawing/2018/hyperlinkcolor" val="tx"/>
                    </a:ext>
                  </a:extLst>
                </a:hlinkClick>
              </a:rPr>
              <a:t>American Foundation for Suicide Prevention (AFSP)</a:t>
            </a:r>
            <a:endParaRPr lang="en-US" i="0" u="none" strike="noStrike" dirty="0">
              <a:solidFill>
                <a:srgbClr val="003057"/>
              </a:solidFill>
              <a:effectLst/>
              <a:latin typeface="+mn-lt"/>
            </a:endParaRPr>
          </a:p>
          <a:p>
            <a:pPr marL="685800" indent="-347472" rtl="0" fontAlgn="base">
              <a:spcAft>
                <a:spcPts val="0"/>
              </a:spcAft>
            </a:pPr>
            <a:r>
              <a:rPr lang="en-US" i="0" u="sng" strike="noStrike" dirty="0">
                <a:solidFill>
                  <a:srgbClr val="003057"/>
                </a:solidFill>
                <a:effectLst/>
                <a:latin typeface="+mn-lt"/>
                <a:hlinkClick r:id="rId4">
                  <a:extLst>
                    <a:ext uri="{A12FA001-AC4F-418D-AE19-62706E023703}">
                      <ahyp:hlinkClr xmlns:ahyp="http://schemas.microsoft.com/office/drawing/2018/hyperlinkcolor" val="tx"/>
                    </a:ext>
                  </a:extLst>
                </a:hlinkClick>
              </a:rPr>
              <a:t>AFSP Risk Factors, Protective Factors and Warning </a:t>
            </a:r>
            <a:r>
              <a:rPr lang="en-US" u="sng" dirty="0">
                <a:solidFill>
                  <a:srgbClr val="003057"/>
                </a:solidFill>
                <a:latin typeface="+mn-lt"/>
                <a:hlinkClick r:id="rId4">
                  <a:extLst>
                    <a:ext uri="{A12FA001-AC4F-418D-AE19-62706E023703}">
                      <ahyp:hlinkClr xmlns:ahyp="http://schemas.microsoft.com/office/drawing/2018/hyperlinkcolor" val="tx"/>
                    </a:ext>
                  </a:extLst>
                </a:hlinkClick>
              </a:rPr>
              <a:t>S</a:t>
            </a:r>
            <a:r>
              <a:rPr lang="en-US" i="0" u="sng" strike="noStrike" dirty="0">
                <a:solidFill>
                  <a:srgbClr val="003057"/>
                </a:solidFill>
                <a:effectLst/>
                <a:latin typeface="+mn-lt"/>
                <a:hlinkClick r:id="rId4">
                  <a:extLst>
                    <a:ext uri="{A12FA001-AC4F-418D-AE19-62706E023703}">
                      <ahyp:hlinkClr xmlns:ahyp="http://schemas.microsoft.com/office/drawing/2018/hyperlinkcolor" val="tx"/>
                    </a:ext>
                  </a:extLst>
                </a:hlinkClick>
              </a:rPr>
              <a:t>igns</a:t>
            </a:r>
            <a:endParaRPr lang="en-US" i="0" u="none" strike="noStrike" dirty="0">
              <a:solidFill>
                <a:srgbClr val="003057"/>
              </a:solidFill>
              <a:effectLst/>
              <a:latin typeface="+mn-lt"/>
            </a:endParaRPr>
          </a:p>
          <a:p>
            <a:pPr marL="685800" indent="-347472" rtl="0" fontAlgn="base"/>
            <a:r>
              <a:rPr lang="en-US" i="0" u="sng" strike="noStrike" dirty="0">
                <a:solidFill>
                  <a:srgbClr val="003057"/>
                </a:solidFill>
                <a:effectLst/>
                <a:latin typeface="+mn-lt"/>
                <a:hlinkClick r:id="rId5">
                  <a:extLst>
                    <a:ext uri="{A12FA001-AC4F-418D-AE19-62706E023703}">
                      <ahyp:hlinkClr xmlns:ahyp="http://schemas.microsoft.com/office/drawing/2018/hyperlinkcolor" val="tx"/>
                    </a:ext>
                  </a:extLst>
                </a:hlinkClick>
              </a:rPr>
              <a:t>AFSP Talk Away the Dark</a:t>
            </a:r>
            <a:endParaRPr lang="en-US" i="0" u="none" strike="noStrike" dirty="0">
              <a:solidFill>
                <a:srgbClr val="003057"/>
              </a:solidFill>
              <a:effectLst/>
              <a:latin typeface="+mn-lt"/>
            </a:endParaRPr>
          </a:p>
          <a:p>
            <a:pPr marL="685800" indent="-347472" rtl="0" fontAlgn="base">
              <a:spcAft>
                <a:spcPts val="0"/>
              </a:spcAft>
            </a:pPr>
            <a:r>
              <a:rPr lang="en-US" i="0" u="sng" strike="noStrike" dirty="0">
                <a:solidFill>
                  <a:srgbClr val="003057"/>
                </a:solidFill>
                <a:effectLst/>
                <a:latin typeface="+mn-lt"/>
                <a:hlinkClick r:id="rId6">
                  <a:extLst>
                    <a:ext uri="{A12FA001-AC4F-418D-AE19-62706E023703}">
                      <ahyp:hlinkClr xmlns:ahyp="http://schemas.microsoft.com/office/drawing/2018/hyperlinkcolor" val="tx"/>
                    </a:ext>
                  </a:extLst>
                </a:hlinkClick>
              </a:rPr>
              <a:t>Reduce Access Reduce Suicides</a:t>
            </a:r>
            <a:endParaRPr lang="en-US" i="0" u="sng" strike="noStrike" dirty="0">
              <a:solidFill>
                <a:srgbClr val="003057"/>
              </a:solidFill>
              <a:effectLst/>
              <a:latin typeface="+mn-lt"/>
            </a:endParaRPr>
          </a:p>
          <a:p>
            <a:pPr marL="685800" indent="-347472" rtl="0" fontAlgn="base">
              <a:spcAft>
                <a:spcPts val="0"/>
              </a:spcAft>
            </a:pPr>
            <a:r>
              <a:rPr lang="en-US" sz="2400" dirty="0">
                <a:solidFill>
                  <a:srgbClr val="003057"/>
                </a:solidFill>
                <a:latin typeface="+mn-lt"/>
                <a:hlinkClick r:id="rId7">
                  <a:extLst>
                    <a:ext uri="{A12FA001-AC4F-418D-AE19-62706E023703}">
                      <ahyp:hlinkClr xmlns:ahyp="http://schemas.microsoft.com/office/drawing/2018/hyperlinkcolor" val="tx"/>
                    </a:ext>
                  </a:extLst>
                </a:hlinkClick>
              </a:rPr>
              <a:t>National Alliance on Mental Health (NAMI) Statistics</a:t>
            </a:r>
            <a:endParaRPr lang="en-US" sz="2400" dirty="0">
              <a:solidFill>
                <a:srgbClr val="003057"/>
              </a:solidFill>
              <a:latin typeface="+mn-lt"/>
            </a:endParaRP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3: Suicide Prevention: Education, Help and Resources</a:t>
            </a:r>
          </a:p>
        </p:txBody>
      </p:sp>
    </p:spTree>
    <p:extLst>
      <p:ext uri="{BB962C8B-B14F-4D97-AF65-F5344CB8AC3E}">
        <p14:creationId xmlns:p14="http://schemas.microsoft.com/office/powerpoint/2010/main" val="23011489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988 Suicide &amp; </a:t>
            </a:r>
            <a:r>
              <a:rPr lang="en-US" dirty="0">
                <a:solidFill>
                  <a:srgbClr val="000000"/>
                </a:solidFill>
                <a:latin typeface="Barlow" panose="00000500000000000000" pitchFamily="2" charset="0"/>
              </a:rPr>
              <a:t>Cr</a:t>
            </a:r>
            <a:r>
              <a:rPr lang="en-US" i="0" u="none" strike="noStrike" dirty="0">
                <a:solidFill>
                  <a:srgbClr val="000000"/>
                </a:solidFill>
                <a:effectLst/>
                <a:latin typeface="Barlow" panose="00000500000000000000" pitchFamily="2" charset="0"/>
              </a:rPr>
              <a:t>isis Lifeline</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22346" cy="4572000"/>
          </a:xfrm>
        </p:spPr>
        <p:txBody>
          <a:bodyPr>
            <a:normAutofit/>
          </a:bodyPr>
          <a:lstStyle/>
          <a:p>
            <a:pPr marL="0" indent="0">
              <a:buNone/>
            </a:pPr>
            <a:r>
              <a:rPr lang="en-US" dirty="0"/>
              <a:t>The 988 Lifeline provides </a:t>
            </a:r>
            <a:r>
              <a:rPr lang="en-US" b="1" dirty="0"/>
              <a:t>24/7</a:t>
            </a:r>
            <a:r>
              <a:rPr lang="en-US" dirty="0"/>
              <a:t>, </a:t>
            </a:r>
            <a:r>
              <a:rPr lang="en-US" b="1" dirty="0"/>
              <a:t>free</a:t>
            </a:r>
            <a:r>
              <a:rPr lang="en-US" dirty="0"/>
              <a:t> and </a:t>
            </a:r>
            <a:r>
              <a:rPr lang="en-US" b="1" dirty="0"/>
              <a:t>confidential</a:t>
            </a:r>
            <a:r>
              <a:rPr lang="en-US" dirty="0"/>
              <a:t> support to people in suicidal or emotional distress.</a:t>
            </a:r>
          </a:p>
          <a:p>
            <a:pPr marL="685800" indent="-347472"/>
            <a:r>
              <a:rPr lang="en-US" dirty="0"/>
              <a:t>The national network comprises more than 200 local crisis centers.</a:t>
            </a:r>
          </a:p>
          <a:p>
            <a:pPr marL="685800" indent="-347472"/>
            <a:r>
              <a:rPr lang="en-US" dirty="0"/>
              <a:t>Call 1-800-273-8255 (English) or 1-888-628-9454 (Spanish).</a:t>
            </a:r>
          </a:p>
          <a:p>
            <a:pPr marL="685800" indent="-347472"/>
            <a:r>
              <a:rPr lang="en-US" dirty="0"/>
              <a:t>When you call, a trained crisis worker will listen to and understand your problem, and he or she will provide support and helpful resources.</a:t>
            </a:r>
          </a:p>
          <a:p>
            <a:pPr marL="685800" indent="-347472"/>
            <a:r>
              <a:rPr lang="en-US" dirty="0"/>
              <a:t>To learn more, please visit </a:t>
            </a:r>
            <a:r>
              <a:rPr lang="en-US" dirty="0">
                <a:solidFill>
                  <a:srgbClr val="003057"/>
                </a:solidFill>
                <a:hlinkClick r:id="rId2">
                  <a:extLst>
                    <a:ext uri="{A12FA001-AC4F-418D-AE19-62706E023703}">
                      <ahyp:hlinkClr xmlns:ahyp="http://schemas.microsoft.com/office/drawing/2018/hyperlinkcolor" val="tx"/>
                    </a:ext>
                  </a:extLst>
                </a:hlinkClick>
              </a:rPr>
              <a:t>988Lifeline.org/</a:t>
            </a:r>
            <a:r>
              <a:rPr lang="en-US" dirty="0">
                <a:solidFill>
                  <a:srgbClr val="003057"/>
                </a:solidFill>
              </a:rPr>
              <a:t>.</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4: 988 Suicide &amp; Crisis Lifeline</a:t>
            </a:r>
          </a:p>
        </p:txBody>
      </p:sp>
      <p:pic>
        <p:nvPicPr>
          <p:cNvPr id="6" name="Picture 5" descr="A blue and white sign with white text&#10;&#10;Description automatically generated">
            <a:extLst>
              <a:ext uri="{FF2B5EF4-FFF2-40B4-BE49-F238E27FC236}">
                <a16:creationId xmlns:a16="http://schemas.microsoft.com/office/drawing/2014/main" id="{8DF287B6-3F4A-777F-DEDD-F4FED1F06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7874" y="4844914"/>
            <a:ext cx="5076251" cy="1484185"/>
          </a:xfrm>
          <a:prstGeom prst="rect">
            <a:avLst/>
          </a:prstGeom>
        </p:spPr>
      </p:pic>
    </p:spTree>
    <p:extLst>
      <p:ext uri="{BB962C8B-B14F-4D97-AF65-F5344CB8AC3E}">
        <p14:creationId xmlns:p14="http://schemas.microsoft.com/office/powerpoint/2010/main" val="2861913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988 Suicide &amp; </a:t>
            </a:r>
            <a:r>
              <a:rPr lang="en-US" dirty="0">
                <a:solidFill>
                  <a:srgbClr val="000000"/>
                </a:solidFill>
                <a:latin typeface="Barlow" panose="00000500000000000000" pitchFamily="2" charset="0"/>
              </a:rPr>
              <a:t>Cr</a:t>
            </a:r>
            <a:r>
              <a:rPr lang="en-US" i="0" u="none" strike="noStrike" dirty="0">
                <a:solidFill>
                  <a:srgbClr val="000000"/>
                </a:solidFill>
                <a:effectLst/>
                <a:latin typeface="Barlow" panose="00000500000000000000" pitchFamily="2" charset="0"/>
              </a:rPr>
              <a:t>isis Lifeline</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t>988 Text Line</a:t>
            </a:r>
          </a:p>
          <a:p>
            <a:pPr marL="685800" indent="-347472"/>
            <a:r>
              <a:rPr lang="en-US" dirty="0"/>
              <a:t>Text 988 on your mobile device and complete a short survey to inform the counselor about your situation.</a:t>
            </a:r>
          </a:p>
          <a:p>
            <a:pPr marL="685800" indent="-347472"/>
            <a:r>
              <a:rPr lang="en-US" dirty="0"/>
              <a:t>When you text, a trained crisis worker will listen to and understand your problem, and he or she will provide support and helpful resources.</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4: 988 Suicide &amp; Crisis Lifeline</a:t>
            </a:r>
          </a:p>
        </p:txBody>
      </p:sp>
      <p:pic>
        <p:nvPicPr>
          <p:cNvPr id="6" name="Picture 5" descr="A blue and white sign with white text&#10;&#10;Description automatically generated">
            <a:extLst>
              <a:ext uri="{FF2B5EF4-FFF2-40B4-BE49-F238E27FC236}">
                <a16:creationId xmlns:a16="http://schemas.microsoft.com/office/drawing/2014/main" id="{8DF287B6-3F4A-777F-DEDD-F4FED1F060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7874" y="4844914"/>
            <a:ext cx="5076251" cy="1484185"/>
          </a:xfrm>
          <a:prstGeom prst="rect">
            <a:avLst/>
          </a:prstGeom>
        </p:spPr>
      </p:pic>
    </p:spTree>
    <p:extLst>
      <p:ext uri="{BB962C8B-B14F-4D97-AF65-F5344CB8AC3E}">
        <p14:creationId xmlns:p14="http://schemas.microsoft.com/office/powerpoint/2010/main" val="2583080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Active-Shooter Identification</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776402"/>
          </a:xfrm>
        </p:spPr>
        <p:txBody>
          <a:bodyPr>
            <a:normAutofit/>
          </a:bodyPr>
          <a:lstStyle/>
          <a:p>
            <a:pPr marL="0" indent="0">
              <a:buNone/>
            </a:pPr>
            <a:r>
              <a:rPr lang="en-US" dirty="0"/>
              <a:t>The FBI has compiled a quick reference guide of concerning (observable) behaviors displayed by active shooters between 2000 to 2013, such as:</a:t>
            </a:r>
          </a:p>
          <a:p>
            <a:pPr marL="685800" indent="-347472"/>
            <a:r>
              <a:rPr lang="en-US" dirty="0"/>
              <a:t>Leaking plans or ideas (56 percent)</a:t>
            </a:r>
          </a:p>
          <a:p>
            <a:pPr marL="685800" indent="-347472"/>
            <a:r>
              <a:rPr lang="en-US" dirty="0"/>
              <a:t>Reduced work (46 percent) or school (42 percent) performance</a:t>
            </a:r>
          </a:p>
          <a:p>
            <a:pPr marL="685800" indent="-347472"/>
            <a:r>
              <a:rPr lang="en-US" dirty="0"/>
              <a:t>Threatens or confronts others (35 percent)</a:t>
            </a:r>
          </a:p>
          <a:p>
            <a:pPr marL="685800" indent="-347472"/>
            <a:r>
              <a:rPr lang="en-US" dirty="0"/>
              <a:t>Anger and/or physical aggression (33 percent)</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5: Active-Shooter Identification</a:t>
            </a:r>
          </a:p>
        </p:txBody>
      </p:sp>
      <p:sp>
        <p:nvSpPr>
          <p:cNvPr id="5" name="TextBox 4">
            <a:extLst>
              <a:ext uri="{FF2B5EF4-FFF2-40B4-BE49-F238E27FC236}">
                <a16:creationId xmlns:a16="http://schemas.microsoft.com/office/drawing/2014/main" id="{F03AB1CF-5571-4725-6EF4-196B0CD1D0C2}"/>
              </a:ext>
            </a:extLst>
          </p:cNvPr>
          <p:cNvSpPr txBox="1"/>
          <p:nvPr/>
        </p:nvSpPr>
        <p:spPr>
          <a:xfrm>
            <a:off x="187859" y="5987534"/>
            <a:ext cx="7146195" cy="369332"/>
          </a:xfrm>
          <a:prstGeom prst="rect">
            <a:avLst/>
          </a:prstGeom>
          <a:noFill/>
        </p:spPr>
        <p:txBody>
          <a:bodyPr wrap="square">
            <a:spAutoFit/>
          </a:bodyPr>
          <a:lstStyle/>
          <a:p>
            <a:pPr rtl="0">
              <a:spcBef>
                <a:spcPts val="0"/>
              </a:spcBef>
              <a:spcAft>
                <a:spcPts val="0"/>
              </a:spcAft>
            </a:pPr>
            <a:r>
              <a:rPr lang="en-US" sz="1800" b="0" i="0" u="sng" strike="noStrike" dirty="0">
                <a:solidFill>
                  <a:srgbClr val="003057"/>
                </a:solidFill>
                <a:effectLst/>
                <a:hlinkClick r:id="rId3">
                  <a:extLst>
                    <a:ext uri="{A12FA001-AC4F-418D-AE19-62706E023703}">
                      <ahyp:hlinkClr xmlns:ahyp="http://schemas.microsoft.com/office/drawing/2018/hyperlinkcolor" val="tx"/>
                    </a:ext>
                  </a:extLst>
                </a:hlinkClick>
              </a:rPr>
              <a:t>FBI Pre-Attack Behaviors of Active Shooters Quick Reference Guide</a:t>
            </a:r>
            <a:endParaRPr lang="en-US" b="0" dirty="0">
              <a:solidFill>
                <a:srgbClr val="003057"/>
              </a:solidFill>
              <a:effectLst/>
            </a:endParaRPr>
          </a:p>
        </p:txBody>
      </p:sp>
    </p:spTree>
    <p:extLst>
      <p:ext uri="{BB962C8B-B14F-4D97-AF65-F5344CB8AC3E}">
        <p14:creationId xmlns:p14="http://schemas.microsoft.com/office/powerpoint/2010/main" val="2909705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Active-Shooter Identification</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776402"/>
          </a:xfrm>
        </p:spPr>
        <p:txBody>
          <a:bodyPr>
            <a:normAutofit/>
          </a:bodyPr>
          <a:lstStyle/>
          <a:p>
            <a:pPr marL="0" indent="0">
              <a:buNone/>
            </a:pPr>
            <a:r>
              <a:rPr lang="en-US" dirty="0"/>
              <a:t>The FBI has compiled a quick reference guide of concerning (observable) behaviors displayed by active shooters between 2000 to 2013, such as:</a:t>
            </a:r>
          </a:p>
          <a:p>
            <a:pPr marL="685800" indent="-347472"/>
            <a:r>
              <a:rPr lang="en-US" dirty="0"/>
              <a:t>Unusual firearms behavior (21 percent)</a:t>
            </a:r>
          </a:p>
          <a:p>
            <a:pPr marL="685800" indent="-347472"/>
            <a:r>
              <a:rPr lang="en-US" dirty="0"/>
              <a:t>Violent media usage (19 percent)</a:t>
            </a:r>
          </a:p>
          <a:p>
            <a:pPr marL="685800" indent="-347472"/>
            <a:r>
              <a:rPr lang="en-US" dirty="0"/>
              <a:t>Drug (13 percent) and/or alcohol (10 percent) abuse</a:t>
            </a:r>
          </a:p>
          <a:p>
            <a:pPr marL="685800" indent="-347472"/>
            <a:r>
              <a:rPr lang="en-US" dirty="0"/>
              <a:t>Physical health (10 percent)</a:t>
            </a:r>
          </a:p>
          <a:p>
            <a:pPr marL="685800" indent="-347472"/>
            <a:r>
              <a:rPr lang="en-US" dirty="0"/>
              <a:t>Other abnormal behavior, like idolizing criminals (8 percent)</a:t>
            </a:r>
          </a:p>
          <a:p>
            <a:pPr marL="685800" indent="-347472"/>
            <a:r>
              <a:rPr lang="en-US" dirty="0"/>
              <a:t>Indifference to hygiene and appearance (3 percent)</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5: Active-Shooter Identification</a:t>
            </a:r>
          </a:p>
        </p:txBody>
      </p:sp>
      <p:sp>
        <p:nvSpPr>
          <p:cNvPr id="5" name="TextBox 4">
            <a:extLst>
              <a:ext uri="{FF2B5EF4-FFF2-40B4-BE49-F238E27FC236}">
                <a16:creationId xmlns:a16="http://schemas.microsoft.com/office/drawing/2014/main" id="{39A540AE-CB13-F71D-BF92-DFBE4AA833FC}"/>
              </a:ext>
            </a:extLst>
          </p:cNvPr>
          <p:cNvSpPr txBox="1"/>
          <p:nvPr/>
        </p:nvSpPr>
        <p:spPr>
          <a:xfrm>
            <a:off x="187859" y="5987534"/>
            <a:ext cx="7146195" cy="369332"/>
          </a:xfrm>
          <a:prstGeom prst="rect">
            <a:avLst/>
          </a:prstGeom>
          <a:noFill/>
        </p:spPr>
        <p:txBody>
          <a:bodyPr wrap="square">
            <a:spAutoFit/>
          </a:bodyPr>
          <a:lstStyle/>
          <a:p>
            <a:pPr rtl="0">
              <a:spcBef>
                <a:spcPts val="0"/>
              </a:spcBef>
              <a:spcAft>
                <a:spcPts val="0"/>
              </a:spcAft>
            </a:pPr>
            <a:r>
              <a:rPr lang="en-US" sz="1800" b="0" i="0" u="sng" strike="noStrike" dirty="0">
                <a:solidFill>
                  <a:srgbClr val="003057"/>
                </a:solidFill>
                <a:effectLst/>
                <a:hlinkClick r:id="rId2">
                  <a:extLst>
                    <a:ext uri="{A12FA001-AC4F-418D-AE19-62706E023703}">
                      <ahyp:hlinkClr xmlns:ahyp="http://schemas.microsoft.com/office/drawing/2018/hyperlinkcolor" val="tx"/>
                    </a:ext>
                  </a:extLst>
                </a:hlinkClick>
              </a:rPr>
              <a:t>FBI Pre-Attack Behaviors of Active Shooters Quick Reference Guide</a:t>
            </a:r>
            <a:endParaRPr lang="en-US" b="0" dirty="0">
              <a:solidFill>
                <a:srgbClr val="003057"/>
              </a:solidFill>
              <a:effectLst/>
            </a:endParaRPr>
          </a:p>
        </p:txBody>
      </p:sp>
    </p:spTree>
    <p:extLst>
      <p:ext uri="{BB962C8B-B14F-4D97-AF65-F5344CB8AC3E}">
        <p14:creationId xmlns:p14="http://schemas.microsoft.com/office/powerpoint/2010/main" val="174909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normAutofit/>
          </a:bodyPr>
          <a:lstStyle/>
          <a:p>
            <a:pPr rtl="0">
              <a:spcBef>
                <a:spcPts val="0"/>
              </a:spcBef>
              <a:spcAft>
                <a:spcPts val="600"/>
              </a:spcAft>
            </a:pPr>
            <a:r>
              <a:rPr lang="en-US" i="0" u="none" strike="noStrike" dirty="0">
                <a:solidFill>
                  <a:srgbClr val="000000"/>
                </a:solidFill>
                <a:effectLst/>
                <a:latin typeface="Barlow" panose="00000500000000000000" pitchFamily="2" charset="0"/>
              </a:rPr>
              <a:t>Active-Shooter Identification</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776402"/>
          </a:xfrm>
        </p:spPr>
        <p:txBody>
          <a:bodyPr>
            <a:normAutofit/>
          </a:bodyPr>
          <a:lstStyle/>
          <a:p>
            <a:pPr marL="0" indent="0">
              <a:buNone/>
            </a:pPr>
            <a:r>
              <a:rPr lang="en-US" dirty="0"/>
              <a:t>The FBI also compiled a list of grievances held by active shooters between 2000 to 2013, such as:</a:t>
            </a:r>
          </a:p>
          <a:p>
            <a:pPr marL="685800" indent="-347472"/>
            <a:r>
              <a:rPr lang="en-US" dirty="0"/>
              <a:t>Adverse interpersonal action against the active shooter (33 percent)</a:t>
            </a:r>
          </a:p>
          <a:p>
            <a:pPr marL="685800" indent="-347472"/>
            <a:r>
              <a:rPr lang="en-US" dirty="0"/>
              <a:t>Adverse employment action against the active shooter (16 percent)</a:t>
            </a:r>
          </a:p>
          <a:p>
            <a:pPr marL="685800" indent="-347472"/>
            <a:r>
              <a:rPr lang="en-US" dirty="0"/>
              <a:t>Other, like general hatred of others (10 percent)</a:t>
            </a:r>
          </a:p>
          <a:p>
            <a:pPr marL="685800" indent="-347472"/>
            <a:r>
              <a:rPr lang="en-US" dirty="0"/>
              <a:t>Adverse governmental action against the active shooter (3 percent)</a:t>
            </a:r>
          </a:p>
          <a:p>
            <a:pPr marL="685800" indent="-347472"/>
            <a:r>
              <a:rPr lang="en-US" dirty="0"/>
              <a:t>Adverse financial action against the active shooter (3 percent)</a:t>
            </a:r>
          </a:p>
          <a:p>
            <a:pPr marL="685800" indent="-347472"/>
            <a:r>
              <a:rPr lang="en-US" dirty="0"/>
              <a:t>Hate crime (3 percent)</a:t>
            </a:r>
          </a:p>
          <a:p>
            <a:pPr marL="685800" indent="-347472"/>
            <a:r>
              <a:rPr lang="en-US" dirty="0"/>
              <a:t>Unknown/no grievance identified (21 percent)</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5: Active-Shooter Identification</a:t>
            </a:r>
          </a:p>
        </p:txBody>
      </p:sp>
      <p:sp>
        <p:nvSpPr>
          <p:cNvPr id="5" name="TextBox 4">
            <a:extLst>
              <a:ext uri="{FF2B5EF4-FFF2-40B4-BE49-F238E27FC236}">
                <a16:creationId xmlns:a16="http://schemas.microsoft.com/office/drawing/2014/main" id="{39A540AE-CB13-F71D-BF92-DFBE4AA833FC}"/>
              </a:ext>
            </a:extLst>
          </p:cNvPr>
          <p:cNvSpPr txBox="1"/>
          <p:nvPr/>
        </p:nvSpPr>
        <p:spPr>
          <a:xfrm>
            <a:off x="187859" y="5987534"/>
            <a:ext cx="7146195" cy="369332"/>
          </a:xfrm>
          <a:prstGeom prst="rect">
            <a:avLst/>
          </a:prstGeom>
          <a:noFill/>
        </p:spPr>
        <p:txBody>
          <a:bodyPr wrap="square">
            <a:spAutoFit/>
          </a:bodyPr>
          <a:lstStyle/>
          <a:p>
            <a:pPr rtl="0">
              <a:spcBef>
                <a:spcPts val="0"/>
              </a:spcBef>
              <a:spcAft>
                <a:spcPts val="0"/>
              </a:spcAft>
            </a:pPr>
            <a:r>
              <a:rPr lang="en-US" sz="1800" b="0" i="0" u="sng" strike="noStrike" dirty="0">
                <a:solidFill>
                  <a:srgbClr val="003057"/>
                </a:solidFill>
                <a:effectLst/>
                <a:hlinkClick r:id="rId2">
                  <a:extLst>
                    <a:ext uri="{A12FA001-AC4F-418D-AE19-62706E023703}">
                      <ahyp:hlinkClr xmlns:ahyp="http://schemas.microsoft.com/office/drawing/2018/hyperlinkcolor" val="tx"/>
                    </a:ext>
                  </a:extLst>
                </a:hlinkClick>
              </a:rPr>
              <a:t>FBI Pre-Attack Behaviors of Active Shooters Quick Reference Guide</a:t>
            </a:r>
            <a:endParaRPr lang="en-US" b="0" dirty="0">
              <a:solidFill>
                <a:srgbClr val="003057"/>
              </a:solidFill>
              <a:effectLst/>
            </a:endParaRPr>
          </a:p>
        </p:txBody>
      </p:sp>
    </p:spTree>
    <p:extLst>
      <p:ext uri="{BB962C8B-B14F-4D97-AF65-F5344CB8AC3E}">
        <p14:creationId xmlns:p14="http://schemas.microsoft.com/office/powerpoint/2010/main" val="31097923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7EDC6-F3DB-2569-2155-404AC1B12E51}"/>
              </a:ext>
            </a:extLst>
          </p:cNvPr>
          <p:cNvSpPr>
            <a:spLocks noGrp="1"/>
          </p:cNvSpPr>
          <p:nvPr>
            <p:ph type="title"/>
          </p:nvPr>
        </p:nvSpPr>
        <p:spPr/>
        <p:txBody>
          <a:bodyPr/>
          <a:lstStyle/>
          <a:p>
            <a:pPr rtl="0">
              <a:spcBef>
                <a:spcPts val="0"/>
              </a:spcBef>
              <a:spcAft>
                <a:spcPts val="600"/>
              </a:spcAft>
            </a:pPr>
            <a:r>
              <a:rPr lang="en-US" i="0" u="none" strike="noStrike" dirty="0">
                <a:solidFill>
                  <a:srgbClr val="000000"/>
                </a:solidFill>
                <a:effectLst/>
                <a:latin typeface="Barlow" panose="00000500000000000000" pitchFamily="2" charset="0"/>
              </a:rPr>
              <a:t>Active-Shooter Identification</a:t>
            </a:r>
            <a:endParaRPr lang="en-US" dirty="0">
              <a:effectLst/>
              <a:latin typeface="Barlow" panose="00000500000000000000" pitchFamily="2" charset="0"/>
            </a:endParaRPr>
          </a:p>
        </p:txBody>
      </p:sp>
      <p:sp>
        <p:nvSpPr>
          <p:cNvPr id="3" name="Content Placeholder 2">
            <a:extLst>
              <a:ext uri="{FF2B5EF4-FFF2-40B4-BE49-F238E27FC236}">
                <a16:creationId xmlns:a16="http://schemas.microsoft.com/office/drawing/2014/main" id="{136A78AC-CD1F-0DFD-9220-F7485FAD8A5A}"/>
              </a:ext>
            </a:extLst>
          </p:cNvPr>
          <p:cNvSpPr>
            <a:spLocks noGrp="1"/>
          </p:cNvSpPr>
          <p:nvPr>
            <p:ph idx="1"/>
          </p:nvPr>
        </p:nvSpPr>
        <p:spPr>
          <a:xfrm>
            <a:off x="274320" y="1600200"/>
            <a:ext cx="11556896" cy="4572000"/>
          </a:xfrm>
        </p:spPr>
        <p:txBody>
          <a:bodyPr>
            <a:normAutofit/>
          </a:bodyPr>
          <a:lstStyle/>
          <a:p>
            <a:pPr marL="0" indent="0">
              <a:buNone/>
            </a:pPr>
            <a:r>
              <a:rPr lang="en-US" dirty="0"/>
              <a:t>The Department of Homeland Security has compiled a list of ways to ensure safety for yourself and others:</a:t>
            </a:r>
          </a:p>
          <a:p>
            <a:pPr marL="685800" indent="-347472"/>
            <a:r>
              <a:rPr lang="en-US" dirty="0"/>
              <a:t>Be aware of drastic changes in attitude toward others.</a:t>
            </a:r>
          </a:p>
          <a:p>
            <a:pPr marL="685800" indent="-347472"/>
            <a:r>
              <a:rPr lang="en-US" dirty="0"/>
              <a:t>Take note any escalations in behavior and report it to your supervisor/proper authorities.</a:t>
            </a:r>
          </a:p>
          <a:p>
            <a:pPr marL="685800" indent="-347472"/>
            <a:r>
              <a:rPr lang="en-US" dirty="0"/>
              <a:t>Provide information to:</a:t>
            </a:r>
          </a:p>
          <a:p>
            <a:pPr marL="1143000" lvl="1" indent="-347472"/>
            <a:r>
              <a:rPr lang="en-US" sz="2400" dirty="0"/>
              <a:t>Help facilitate intervention</a:t>
            </a:r>
          </a:p>
          <a:p>
            <a:pPr marL="1143000" lvl="1" indent="-347472"/>
            <a:r>
              <a:rPr lang="en-US" sz="2400" dirty="0"/>
              <a:t>Mitigate potential risks</a:t>
            </a:r>
          </a:p>
          <a:p>
            <a:pPr marL="685800" indent="-347472"/>
            <a:r>
              <a:rPr lang="en-US" dirty="0"/>
              <a:t>Know when to run, hide or fight.</a:t>
            </a:r>
          </a:p>
        </p:txBody>
      </p:sp>
      <p:sp>
        <p:nvSpPr>
          <p:cNvPr id="4" name="Text Placeholder 3">
            <a:extLst>
              <a:ext uri="{FF2B5EF4-FFF2-40B4-BE49-F238E27FC236}">
                <a16:creationId xmlns:a16="http://schemas.microsoft.com/office/drawing/2014/main" id="{F975DE2F-DF5D-633F-D540-3E732429ACB0}"/>
              </a:ext>
            </a:extLst>
          </p:cNvPr>
          <p:cNvSpPr>
            <a:spLocks noGrp="1"/>
          </p:cNvSpPr>
          <p:nvPr>
            <p:ph type="body" sz="quarter" idx="13"/>
          </p:nvPr>
        </p:nvSpPr>
        <p:spPr>
          <a:xfrm>
            <a:off x="0" y="6376601"/>
            <a:ext cx="4572000" cy="276999"/>
          </a:xfrm>
        </p:spPr>
        <p:txBody>
          <a:bodyPr/>
          <a:lstStyle/>
          <a:p>
            <a:r>
              <a:rPr lang="en-US" dirty="0"/>
              <a:t>Section 5: Active-Shooter Identification</a:t>
            </a:r>
          </a:p>
        </p:txBody>
      </p:sp>
      <p:sp>
        <p:nvSpPr>
          <p:cNvPr id="5" name="TextBox 4">
            <a:extLst>
              <a:ext uri="{FF2B5EF4-FFF2-40B4-BE49-F238E27FC236}">
                <a16:creationId xmlns:a16="http://schemas.microsoft.com/office/drawing/2014/main" id="{9592478B-CFA3-1840-A53E-5B71134B9ED3}"/>
              </a:ext>
            </a:extLst>
          </p:cNvPr>
          <p:cNvSpPr txBox="1"/>
          <p:nvPr/>
        </p:nvSpPr>
        <p:spPr>
          <a:xfrm>
            <a:off x="187859" y="5987534"/>
            <a:ext cx="7146195" cy="369332"/>
          </a:xfrm>
          <a:prstGeom prst="rect">
            <a:avLst/>
          </a:prstGeom>
          <a:noFill/>
        </p:spPr>
        <p:txBody>
          <a:bodyPr wrap="square">
            <a:spAutoFit/>
          </a:bodyPr>
          <a:lstStyle/>
          <a:p>
            <a:pPr rtl="0">
              <a:spcBef>
                <a:spcPts val="0"/>
              </a:spcBef>
              <a:spcAft>
                <a:spcPts val="0"/>
              </a:spcAft>
            </a:pPr>
            <a:r>
              <a:rPr lang="en-US" sz="1800" b="0" i="0" u="sng" strike="noStrike" dirty="0">
                <a:solidFill>
                  <a:srgbClr val="003057"/>
                </a:solidFill>
                <a:effectLst/>
                <a:hlinkClick r:id="rId2">
                  <a:extLst>
                    <a:ext uri="{A12FA001-AC4F-418D-AE19-62706E023703}">
                      <ahyp:hlinkClr xmlns:ahyp="http://schemas.microsoft.com/office/drawing/2018/hyperlinkcolor" val="tx"/>
                    </a:ext>
                  </a:extLst>
                </a:hlinkClick>
              </a:rPr>
              <a:t>Department of Homeland Security Active-Shooter Attacks</a:t>
            </a:r>
            <a:endParaRPr lang="en-US" b="0" dirty="0">
              <a:solidFill>
                <a:srgbClr val="003057"/>
              </a:solidFill>
              <a:effectLst/>
            </a:endParaRPr>
          </a:p>
        </p:txBody>
      </p:sp>
    </p:spTree>
    <p:extLst>
      <p:ext uri="{BB962C8B-B14F-4D97-AF65-F5344CB8AC3E}">
        <p14:creationId xmlns:p14="http://schemas.microsoft.com/office/powerpoint/2010/main" val="14591065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3FFB6-4D83-554B-9384-E88EFAED060D}"/>
              </a:ext>
            </a:extLst>
          </p:cNvPr>
          <p:cNvSpPr>
            <a:spLocks noGrp="1"/>
          </p:cNvSpPr>
          <p:nvPr>
            <p:ph type="title"/>
          </p:nvPr>
        </p:nvSpPr>
        <p:spPr/>
        <p:txBody>
          <a:bodyPr>
            <a:normAutofit/>
          </a:bodyPr>
          <a:lstStyle/>
          <a:p>
            <a:r>
              <a:rPr lang="en-US" dirty="0"/>
              <a:t>Key Topics Covered</a:t>
            </a:r>
          </a:p>
        </p:txBody>
      </p:sp>
      <p:sp>
        <p:nvSpPr>
          <p:cNvPr id="3" name="Content Placeholder 2">
            <a:extLst>
              <a:ext uri="{FF2B5EF4-FFF2-40B4-BE49-F238E27FC236}">
                <a16:creationId xmlns:a16="http://schemas.microsoft.com/office/drawing/2014/main" id="{5B33148D-FE2F-2E4F-A910-97AED4FCECEA}"/>
              </a:ext>
            </a:extLst>
          </p:cNvPr>
          <p:cNvSpPr>
            <a:spLocks noGrp="1"/>
          </p:cNvSpPr>
          <p:nvPr>
            <p:ph idx="1"/>
          </p:nvPr>
        </p:nvSpPr>
        <p:spPr>
          <a:xfrm>
            <a:off x="274320" y="1607997"/>
            <a:ext cx="11628378" cy="4772069"/>
          </a:xfrm>
        </p:spPr>
        <p:txBody>
          <a:bodyPr>
            <a:noAutofit/>
          </a:bodyPr>
          <a:lstStyle/>
          <a:p>
            <a:pPr marL="457200" indent="-457200">
              <a:spcBef>
                <a:spcPts val="0"/>
              </a:spcBef>
              <a:spcAft>
                <a:spcPts val="600"/>
              </a:spcAft>
              <a:buFont typeface="+mj-lt"/>
              <a:buAutoNum type="arabicParenR"/>
            </a:pPr>
            <a:r>
              <a:rPr lang="en-US" dirty="0">
                <a:solidFill>
                  <a:srgbClr val="000000"/>
                </a:solidFill>
                <a:latin typeface="+mn-lt"/>
              </a:rPr>
              <a:t>Effects of Trauma and </a:t>
            </a:r>
            <a:r>
              <a:rPr lang="en-US" b="0" i="0" u="none" strike="noStrike" dirty="0">
                <a:solidFill>
                  <a:srgbClr val="000000"/>
                </a:solidFill>
                <a:effectLst/>
                <a:latin typeface="+mn-lt"/>
              </a:rPr>
              <a:t>Coping Strategies</a:t>
            </a:r>
          </a:p>
          <a:p>
            <a:pPr marL="457200" indent="-457200" rtl="0">
              <a:spcBef>
                <a:spcPts val="0"/>
              </a:spcBef>
              <a:spcAft>
                <a:spcPts val="600"/>
              </a:spcAft>
              <a:buFont typeface="+mj-lt"/>
              <a:buAutoNum type="arabicParenR"/>
            </a:pPr>
            <a:r>
              <a:rPr lang="en-US" b="0" i="0" u="none" strike="noStrike" dirty="0">
                <a:solidFill>
                  <a:srgbClr val="000000"/>
                </a:solidFill>
                <a:effectLst/>
                <a:latin typeface="+mn-lt"/>
              </a:rPr>
              <a:t>Adverse Effects of Alcohol and Drug Use</a:t>
            </a:r>
            <a:endParaRPr lang="en-US" b="0" dirty="0">
              <a:effectLst/>
              <a:latin typeface="+mn-lt"/>
            </a:endParaRPr>
          </a:p>
          <a:p>
            <a:pPr marL="457200" indent="-457200" rtl="0">
              <a:spcBef>
                <a:spcPts val="0"/>
              </a:spcBef>
              <a:spcAft>
                <a:spcPts val="600"/>
              </a:spcAft>
              <a:buFont typeface="+mj-lt"/>
              <a:buAutoNum type="arabicParenR"/>
            </a:pPr>
            <a:r>
              <a:rPr lang="en-US" b="0" i="0" u="none" strike="noStrike" dirty="0">
                <a:solidFill>
                  <a:srgbClr val="000000"/>
                </a:solidFill>
                <a:effectLst/>
                <a:latin typeface="+mn-lt"/>
              </a:rPr>
              <a:t>Suicide Prevention: Education, Help and Resources</a:t>
            </a:r>
            <a:endParaRPr lang="en-US" b="0" dirty="0">
              <a:effectLst/>
              <a:latin typeface="+mn-lt"/>
            </a:endParaRPr>
          </a:p>
          <a:p>
            <a:pPr marL="457200" indent="-457200" rtl="0">
              <a:spcBef>
                <a:spcPts val="0"/>
              </a:spcBef>
              <a:spcAft>
                <a:spcPts val="600"/>
              </a:spcAft>
              <a:buFont typeface="+mj-lt"/>
              <a:buAutoNum type="arabicParenR"/>
            </a:pPr>
            <a:r>
              <a:rPr lang="en-US" b="0" i="0" u="none" strike="noStrike" dirty="0">
                <a:solidFill>
                  <a:srgbClr val="000000"/>
                </a:solidFill>
                <a:effectLst/>
                <a:latin typeface="+mn-lt"/>
              </a:rPr>
              <a:t>988 Suicide &amp; </a:t>
            </a:r>
            <a:r>
              <a:rPr lang="en-US" dirty="0">
                <a:solidFill>
                  <a:srgbClr val="000000"/>
                </a:solidFill>
                <a:latin typeface="+mn-lt"/>
              </a:rPr>
              <a:t>Cr</a:t>
            </a:r>
            <a:r>
              <a:rPr lang="en-US" b="0" i="0" u="none" strike="noStrike" dirty="0">
                <a:solidFill>
                  <a:srgbClr val="000000"/>
                </a:solidFill>
                <a:effectLst/>
                <a:latin typeface="+mn-lt"/>
              </a:rPr>
              <a:t>isis Lifeline</a:t>
            </a:r>
          </a:p>
          <a:p>
            <a:pPr marL="457200" indent="-457200" rtl="0">
              <a:spcBef>
                <a:spcPts val="0"/>
              </a:spcBef>
              <a:spcAft>
                <a:spcPts val="600"/>
              </a:spcAft>
              <a:buFont typeface="+mj-lt"/>
              <a:buAutoNum type="arabicParenR"/>
            </a:pPr>
            <a:r>
              <a:rPr lang="en-US" dirty="0">
                <a:solidFill>
                  <a:srgbClr val="000000"/>
                </a:solidFill>
                <a:latin typeface="+mn-lt"/>
              </a:rPr>
              <a:t>Active-Shooter Identification </a:t>
            </a:r>
            <a:endParaRPr lang="en-US" b="0" dirty="0">
              <a:effectLst/>
              <a:latin typeface="+mn-lt"/>
            </a:endParaRPr>
          </a:p>
        </p:txBody>
      </p:sp>
      <p:sp>
        <p:nvSpPr>
          <p:cNvPr id="4" name="Text Placeholder 3">
            <a:extLst>
              <a:ext uri="{FF2B5EF4-FFF2-40B4-BE49-F238E27FC236}">
                <a16:creationId xmlns:a16="http://schemas.microsoft.com/office/drawing/2014/main" id="{742655EC-A72E-D641-B5ED-DA548080CEDF}"/>
              </a:ext>
            </a:extLst>
          </p:cNvPr>
          <p:cNvSpPr>
            <a:spLocks noGrp="1"/>
          </p:cNvSpPr>
          <p:nvPr>
            <p:ph type="body" sz="quarter" idx="13"/>
          </p:nvPr>
        </p:nvSpPr>
        <p:spPr>
          <a:xfrm>
            <a:off x="-1" y="6376601"/>
            <a:ext cx="7793665" cy="276999"/>
          </a:xfrm>
        </p:spPr>
        <p:txBody>
          <a:bodyPr/>
          <a:lstStyle/>
          <a:p>
            <a:r>
              <a:rPr lang="en-US" dirty="0"/>
              <a:t>Mental Wellness</a:t>
            </a:r>
          </a:p>
        </p:txBody>
      </p:sp>
    </p:spTree>
    <p:extLst>
      <p:ext uri="{BB962C8B-B14F-4D97-AF65-F5344CB8AC3E}">
        <p14:creationId xmlns:p14="http://schemas.microsoft.com/office/powerpoint/2010/main" val="3856943055"/>
      </p:ext>
    </p:extLst>
  </p:cSld>
  <p:clrMapOvr>
    <a:masterClrMapping/>
  </p:clrMapOvr>
  <mc:AlternateContent xmlns:mc="http://schemas.openxmlformats.org/markup-compatibility/2006" xmlns:p14="http://schemas.microsoft.com/office/powerpoint/2010/main">
    <mc:Choice Requires="p14">
      <p:transition spd="slow" p14:dur="1500">
        <p:pull dir="r"/>
      </p:transition>
    </mc:Choice>
    <mc:Fallback xmlns="">
      <p:transition spd="slow">
        <p:pull dir="r"/>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Stock_000006165882_Medium.jpg">
            <a:extLst>
              <a:ext uri="{FF2B5EF4-FFF2-40B4-BE49-F238E27FC236}">
                <a16:creationId xmlns:a16="http://schemas.microsoft.com/office/drawing/2014/main" id="{2AE17DA3-2790-534E-9521-3AB6D5C0086E}"/>
              </a:ext>
            </a:extLst>
          </p:cNvPr>
          <p:cNvPicPr>
            <a:picLocks noChangeAspect="1"/>
          </p:cNvPicPr>
          <p:nvPr/>
        </p:nvPicPr>
        <p:blipFill rotWithShape="1">
          <a:blip r:embed="rId2">
            <a:extLst>
              <a:ext uri="{28A0092B-C50C-407E-A947-70E740481C1C}">
                <a14:useLocalDpi xmlns:a14="http://schemas.microsoft.com/office/drawing/2010/main" val="0"/>
              </a:ext>
            </a:extLst>
          </a:blip>
          <a:srcRect t="15751" r="124" b="-1"/>
          <a:stretch/>
        </p:blipFill>
        <p:spPr>
          <a:xfrm>
            <a:off x="-1" y="0"/>
            <a:ext cx="12192001" cy="6858000"/>
          </a:xfrm>
          <a:prstGeom prst="rect">
            <a:avLst/>
          </a:prstGeom>
        </p:spPr>
      </p:pic>
      <p:sp>
        <p:nvSpPr>
          <p:cNvPr id="2" name="Title 1">
            <a:extLst>
              <a:ext uri="{FF2B5EF4-FFF2-40B4-BE49-F238E27FC236}">
                <a16:creationId xmlns:a16="http://schemas.microsoft.com/office/drawing/2014/main" id="{DDB87073-7147-BF47-AD03-BAB04BA69BCE}"/>
              </a:ext>
            </a:extLst>
          </p:cNvPr>
          <p:cNvSpPr>
            <a:spLocks noGrp="1"/>
          </p:cNvSpPr>
          <p:nvPr>
            <p:ph type="title"/>
          </p:nvPr>
        </p:nvSpPr>
        <p:spPr/>
        <p:txBody>
          <a:bodyPr/>
          <a:lstStyle/>
          <a:p>
            <a:r>
              <a:rPr lang="en-US" dirty="0"/>
              <a:t>Questions?</a:t>
            </a:r>
          </a:p>
        </p:txBody>
      </p:sp>
    </p:spTree>
    <p:extLst>
      <p:ext uri="{BB962C8B-B14F-4D97-AF65-F5344CB8AC3E}">
        <p14:creationId xmlns:p14="http://schemas.microsoft.com/office/powerpoint/2010/main" val="291841685"/>
      </p:ext>
    </p:extLst>
  </p:cSld>
  <p:clrMapOvr>
    <a:masterClrMapping/>
  </p:clrMapOvr>
  <mc:AlternateContent xmlns:mc="http://schemas.openxmlformats.org/markup-compatibility/2006" xmlns:p14="http://schemas.microsoft.com/office/powerpoint/2010/main">
    <mc:Choice Requires="p14">
      <p:transition spd="slow" p14:dur="1500">
        <p:pull dir="r"/>
      </p:transition>
    </mc:Choice>
    <mc:Fallback xmlns="">
      <p:transition spd="slow">
        <p:pull dir="r"/>
      </p:transition>
    </mc:Fallback>
  </mc:AlternateContent>
</p:sld>
</file>

<file path=ppt/theme/theme1.xml><?xml version="1.0" encoding="utf-8"?>
<a:theme xmlns:a="http://schemas.openxmlformats.org/drawingml/2006/main" name="Delta Presentations">
  <a:themeElements>
    <a:clrScheme name="USCCA 2021">
      <a:dk1>
        <a:srgbClr val="FFFFFF"/>
      </a:dk1>
      <a:lt1>
        <a:srgbClr val="000000"/>
      </a:lt1>
      <a:dk2>
        <a:srgbClr val="FFFFFF"/>
      </a:dk2>
      <a:lt2>
        <a:srgbClr val="121212"/>
      </a:lt2>
      <a:accent1>
        <a:srgbClr val="003A70"/>
      </a:accent1>
      <a:accent2>
        <a:srgbClr val="9C231F"/>
      </a:accent2>
      <a:accent3>
        <a:srgbClr val="B88E33"/>
      </a:accent3>
      <a:accent4>
        <a:srgbClr val="747678"/>
      </a:accent4>
      <a:accent5>
        <a:srgbClr val="CBCED1"/>
      </a:accent5>
      <a:accent6>
        <a:srgbClr val="003057"/>
      </a:accent6>
      <a:hlink>
        <a:srgbClr val="C8102E"/>
      </a:hlink>
      <a:folHlink>
        <a:srgbClr val="F63856"/>
      </a:folHlink>
    </a:clrScheme>
    <a:fontScheme name="Delta 2020 Barlow">
      <a:majorFont>
        <a:latin typeface="Barlow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Barlow"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CCA Training PowerPoint Template v9 2021" id="{1E614ABA-CED4-A04F-B352-082412E701B2}" vid="{F245B543-849B-9D43-9372-8211832121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Delta Presentations</Template>
  <TotalTime>13310</TotalTime>
  <Words>2652</Words>
  <Application>Microsoft Office PowerPoint</Application>
  <PresentationFormat>Widescreen</PresentationFormat>
  <Paragraphs>341</Paragraphs>
  <Slides>39</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39</vt:i4>
      </vt:variant>
    </vt:vector>
  </HeadingPairs>
  <TitlesOfParts>
    <vt:vector size="47" baseType="lpstr">
      <vt:lpstr>Wingdings</vt:lpstr>
      <vt:lpstr>Open Sans</vt:lpstr>
      <vt:lpstr>Symbol</vt:lpstr>
      <vt:lpstr>Microsoft Sans Serif</vt:lpstr>
      <vt:lpstr>Barlow</vt:lpstr>
      <vt:lpstr>Arial</vt:lpstr>
      <vt:lpstr>Calibri</vt:lpstr>
      <vt:lpstr>Delta Presentations</vt:lpstr>
      <vt:lpstr>PowerPoint Presentation</vt:lpstr>
      <vt:lpstr>Mental  Wellness</vt:lpstr>
      <vt:lpstr>Key Topics Covered</vt:lpstr>
      <vt:lpstr>Effects of Trauma and Coping Strategies</vt:lpstr>
      <vt:lpstr>Coping Strategies</vt:lpstr>
      <vt:lpstr>Coping Strategies</vt:lpstr>
      <vt:lpstr>Coping Strategies</vt:lpstr>
      <vt:lpstr>Emotional Responses</vt:lpstr>
      <vt:lpstr>Emotional Responses</vt:lpstr>
      <vt:lpstr>Emotional Responses</vt:lpstr>
      <vt:lpstr>Physical Responses</vt:lpstr>
      <vt:lpstr>Effects of Trauma and Coping Strategies</vt:lpstr>
      <vt:lpstr>Adverse Effects of Alcohol and Drug Use</vt:lpstr>
      <vt:lpstr>Adverse Effects of Alcohol and Drug Use</vt:lpstr>
      <vt:lpstr>Adverse Effects of Alcohol and Drug Use</vt:lpstr>
      <vt:lpstr>Adverse Effects of Alcohol and Drug Use</vt:lpstr>
      <vt:lpstr>Adverse Effects of Alcohol and Drug Use</vt:lpstr>
      <vt:lpstr>Adverse Effects of Alcohol and Drug Use</vt:lpstr>
      <vt:lpstr>Suicide Prevention: Education</vt:lpstr>
      <vt:lpstr>Suicide Prevention: Statistics</vt:lpstr>
      <vt:lpstr>Suicide Prevention: Statistics</vt:lpstr>
      <vt:lpstr>Suicide Prevention: Statistics</vt:lpstr>
      <vt:lpstr>Suicide Prevention: Risk Levels</vt:lpstr>
      <vt:lpstr>Suicide Prevention: Warning Signs</vt:lpstr>
      <vt:lpstr>Suicide Prevention: Risk Factors</vt:lpstr>
      <vt:lpstr>Suicide Prevention: Protective Factors</vt:lpstr>
      <vt:lpstr>Suicide Prevention: Intervention Methods</vt:lpstr>
      <vt:lpstr>Suicide Prevention: Education, Help and Resources</vt:lpstr>
      <vt:lpstr>Suicide Prevention: Education, Help and Resources</vt:lpstr>
      <vt:lpstr>Suicide Prevention: Education, Help and Resources</vt:lpstr>
      <vt:lpstr>Suicide Prevention: Education, Help and Resources</vt:lpstr>
      <vt:lpstr>988 Suicide &amp; Crisis Lifeline</vt:lpstr>
      <vt:lpstr>988 Suicide &amp; Crisis Lifeline</vt:lpstr>
      <vt:lpstr>Active-Shooter Identification</vt:lpstr>
      <vt:lpstr>Active-Shooter Identification</vt:lpstr>
      <vt:lpstr>Active-Shooter Identification</vt:lpstr>
      <vt:lpstr>Active-Shooter Identification</vt:lpstr>
      <vt:lpstr>Key Topics Covered</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California Concealed Carry Rules and Regulations</dc:title>
  <dc:creator>Corynn Merkel</dc:creator>
  <cp:lastModifiedBy>Joshua Stape</cp:lastModifiedBy>
  <cp:revision>83</cp:revision>
  <dcterms:created xsi:type="dcterms:W3CDTF">2021-11-09T19:20:27Z</dcterms:created>
  <dcterms:modified xsi:type="dcterms:W3CDTF">2024-01-23T17:54:27Z</dcterms:modified>
</cp:coreProperties>
</file>